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25"/>
  </p:notesMasterIdLst>
  <p:sldIdLst>
    <p:sldId id="419" r:id="rId2"/>
    <p:sldId id="1721" r:id="rId3"/>
    <p:sldId id="1850" r:id="rId4"/>
    <p:sldId id="1869" r:id="rId5"/>
    <p:sldId id="1870" r:id="rId6"/>
    <p:sldId id="1871" r:id="rId7"/>
    <p:sldId id="1872" r:id="rId8"/>
    <p:sldId id="1868" r:id="rId9"/>
    <p:sldId id="1852" r:id="rId10"/>
    <p:sldId id="1874" r:id="rId11"/>
    <p:sldId id="1875" r:id="rId12"/>
    <p:sldId id="1876" r:id="rId13"/>
    <p:sldId id="1877" r:id="rId14"/>
    <p:sldId id="1878" r:id="rId15"/>
    <p:sldId id="1879" r:id="rId16"/>
    <p:sldId id="1880" r:id="rId17"/>
    <p:sldId id="1881" r:id="rId18"/>
    <p:sldId id="1882" r:id="rId19"/>
    <p:sldId id="1883" r:id="rId20"/>
    <p:sldId id="1885" r:id="rId21"/>
    <p:sldId id="1888" r:id="rId22"/>
    <p:sldId id="1884" r:id="rId23"/>
    <p:sldId id="1759"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Xiao xiao" initials="Xx" lastIdx="15" clrIdx="0">
    <p:extLst>
      <p:ext uri="{19B8F6BF-5375-455C-9EA6-DF929625EA0E}">
        <p15:presenceInfo xmlns:p15="http://schemas.microsoft.com/office/powerpoint/2012/main" userId="137e869ccd9bbcbb" providerId="Windows Live"/>
      </p:ext>
    </p:extLst>
  </p:cmAuthor>
  <p:cmAuthor id="2" name="tsao vickie" initials="tv" lastIdx="4" clrIdx="1">
    <p:extLst>
      <p:ext uri="{19B8F6BF-5375-455C-9EA6-DF929625EA0E}">
        <p15:presenceInfo xmlns:p15="http://schemas.microsoft.com/office/powerpoint/2012/main" userId="d01b61d1abed3a16" providerId="Windows Live"/>
      </p:ext>
    </p:extLst>
  </p:cmAuthor>
  <p:cmAuthor id="3" name="huang anqi" initials="ha" lastIdx="3" clrIdx="2">
    <p:extLst>
      <p:ext uri="{19B8F6BF-5375-455C-9EA6-DF929625EA0E}">
        <p15:presenceInfo xmlns:p15="http://schemas.microsoft.com/office/powerpoint/2012/main" userId="73cddac68aa62c34" providerId="Windows Live"/>
      </p:ext>
    </p:extLst>
  </p:cmAuthor>
  <p:cmAuthor id="4" name="Z X" initials="ZX" lastIdx="1" clrIdx="3">
    <p:extLst>
      <p:ext uri="{19B8F6BF-5375-455C-9EA6-DF929625EA0E}">
        <p15:presenceInfo xmlns:p15="http://schemas.microsoft.com/office/powerpoint/2012/main" userId="3651383eb070066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2060"/>
    <a:srgbClr val="BDD0E9"/>
    <a:srgbClr val="92D050"/>
    <a:srgbClr val="7EFFFF"/>
    <a:srgbClr val="FFC000"/>
    <a:srgbClr val="FF8B8B"/>
    <a:srgbClr val="F8F3FB"/>
    <a:srgbClr val="EADCF4"/>
    <a:srgbClr val="CFA4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868" autoAdjust="0"/>
    <p:restoredTop sz="95006" autoAdjust="0"/>
  </p:normalViewPr>
  <p:slideViewPr>
    <p:cSldViewPr snapToGrid="0">
      <p:cViewPr varScale="1">
        <p:scale>
          <a:sx n="79" d="100"/>
          <a:sy n="79" d="100"/>
        </p:scale>
        <p:origin x="864" y="54"/>
      </p:cViewPr>
      <p:guideLst/>
    </p:cSldViewPr>
  </p:slideViewPr>
  <p:notesTextViewPr>
    <p:cViewPr>
      <p:scale>
        <a:sx n="3" d="2"/>
        <a:sy n="3" d="2"/>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image1.png>
</file>

<file path=ppt/media/image2.png>
</file>

<file path=ppt/media/image3.pn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E9A43-10DD-4584-BC90-AB082378A064}" type="datetimeFigureOut">
              <a:rPr lang="zh-CN" altLang="en-US" smtClean="0"/>
              <a:t>2024/6/23</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819C06-7DCF-4578-B940-EF4550412A95}" type="slidenum">
              <a:rPr lang="zh-CN" altLang="en-US" smtClean="0"/>
              <a:t>‹#›</a:t>
            </a:fld>
            <a:endParaRPr lang="zh-CN" altLang="en-US"/>
          </a:p>
        </p:txBody>
      </p:sp>
    </p:spTree>
    <p:extLst>
      <p:ext uri="{BB962C8B-B14F-4D97-AF65-F5344CB8AC3E}">
        <p14:creationId xmlns:p14="http://schemas.microsoft.com/office/powerpoint/2010/main" val="19054592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81F79-8F33-436C-BBA2-663DA2BE8490}"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10</a:t>
            </a:fld>
            <a:endParaRPr lang="zh-CN" altLang="en-US"/>
          </a:p>
        </p:txBody>
      </p:sp>
    </p:spTree>
    <p:extLst>
      <p:ext uri="{BB962C8B-B14F-4D97-AF65-F5344CB8AC3E}">
        <p14:creationId xmlns:p14="http://schemas.microsoft.com/office/powerpoint/2010/main" val="1105788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11</a:t>
            </a:fld>
            <a:endParaRPr lang="zh-CN" altLang="en-US"/>
          </a:p>
        </p:txBody>
      </p:sp>
    </p:spTree>
    <p:extLst>
      <p:ext uri="{BB962C8B-B14F-4D97-AF65-F5344CB8AC3E}">
        <p14:creationId xmlns:p14="http://schemas.microsoft.com/office/powerpoint/2010/main" val="6315177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12</a:t>
            </a:fld>
            <a:endParaRPr lang="zh-CN" altLang="en-US"/>
          </a:p>
        </p:txBody>
      </p:sp>
    </p:spTree>
    <p:extLst>
      <p:ext uri="{BB962C8B-B14F-4D97-AF65-F5344CB8AC3E}">
        <p14:creationId xmlns:p14="http://schemas.microsoft.com/office/powerpoint/2010/main" val="40704905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13</a:t>
            </a:fld>
            <a:endParaRPr lang="zh-CN" altLang="en-US"/>
          </a:p>
        </p:txBody>
      </p:sp>
    </p:spTree>
    <p:extLst>
      <p:ext uri="{BB962C8B-B14F-4D97-AF65-F5344CB8AC3E}">
        <p14:creationId xmlns:p14="http://schemas.microsoft.com/office/powerpoint/2010/main" val="15367376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14</a:t>
            </a:fld>
            <a:endParaRPr lang="zh-CN" altLang="en-US"/>
          </a:p>
        </p:txBody>
      </p:sp>
    </p:spTree>
    <p:extLst>
      <p:ext uri="{BB962C8B-B14F-4D97-AF65-F5344CB8AC3E}">
        <p14:creationId xmlns:p14="http://schemas.microsoft.com/office/powerpoint/2010/main" val="2278894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15</a:t>
            </a:fld>
            <a:endParaRPr lang="zh-CN" altLang="en-US"/>
          </a:p>
        </p:txBody>
      </p:sp>
    </p:spTree>
    <p:extLst>
      <p:ext uri="{BB962C8B-B14F-4D97-AF65-F5344CB8AC3E}">
        <p14:creationId xmlns:p14="http://schemas.microsoft.com/office/powerpoint/2010/main" val="32487445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16</a:t>
            </a:fld>
            <a:endParaRPr lang="zh-CN" altLang="en-US"/>
          </a:p>
        </p:txBody>
      </p:sp>
    </p:spTree>
    <p:extLst>
      <p:ext uri="{BB962C8B-B14F-4D97-AF65-F5344CB8AC3E}">
        <p14:creationId xmlns:p14="http://schemas.microsoft.com/office/powerpoint/2010/main" val="31608714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17</a:t>
            </a:fld>
            <a:endParaRPr lang="zh-CN" altLang="en-US"/>
          </a:p>
        </p:txBody>
      </p:sp>
    </p:spTree>
    <p:extLst>
      <p:ext uri="{BB962C8B-B14F-4D97-AF65-F5344CB8AC3E}">
        <p14:creationId xmlns:p14="http://schemas.microsoft.com/office/powerpoint/2010/main" val="27583332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18</a:t>
            </a:fld>
            <a:endParaRPr lang="zh-CN" altLang="en-US"/>
          </a:p>
        </p:txBody>
      </p:sp>
    </p:spTree>
    <p:extLst>
      <p:ext uri="{BB962C8B-B14F-4D97-AF65-F5344CB8AC3E}">
        <p14:creationId xmlns:p14="http://schemas.microsoft.com/office/powerpoint/2010/main" val="24998566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19</a:t>
            </a:fld>
            <a:endParaRPr lang="zh-CN" altLang="en-US"/>
          </a:p>
        </p:txBody>
      </p:sp>
    </p:spTree>
    <p:extLst>
      <p:ext uri="{BB962C8B-B14F-4D97-AF65-F5344CB8AC3E}">
        <p14:creationId xmlns:p14="http://schemas.microsoft.com/office/powerpoint/2010/main" val="3950239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2</a:t>
            </a:fld>
            <a:endParaRPr lang="zh-CN" altLang="en-US"/>
          </a:p>
        </p:txBody>
      </p:sp>
    </p:spTree>
    <p:extLst>
      <p:ext uri="{BB962C8B-B14F-4D97-AF65-F5344CB8AC3E}">
        <p14:creationId xmlns:p14="http://schemas.microsoft.com/office/powerpoint/2010/main" val="4481475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20</a:t>
            </a:fld>
            <a:endParaRPr lang="zh-CN" altLang="en-US"/>
          </a:p>
        </p:txBody>
      </p:sp>
    </p:spTree>
    <p:extLst>
      <p:ext uri="{BB962C8B-B14F-4D97-AF65-F5344CB8AC3E}">
        <p14:creationId xmlns:p14="http://schemas.microsoft.com/office/powerpoint/2010/main" val="25992518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21</a:t>
            </a:fld>
            <a:endParaRPr lang="zh-CN" altLang="en-US"/>
          </a:p>
        </p:txBody>
      </p:sp>
    </p:spTree>
    <p:extLst>
      <p:ext uri="{BB962C8B-B14F-4D97-AF65-F5344CB8AC3E}">
        <p14:creationId xmlns:p14="http://schemas.microsoft.com/office/powerpoint/2010/main" val="34067065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22</a:t>
            </a:fld>
            <a:endParaRPr lang="zh-CN" altLang="en-US"/>
          </a:p>
        </p:txBody>
      </p:sp>
    </p:spTree>
    <p:extLst>
      <p:ext uri="{BB962C8B-B14F-4D97-AF65-F5344CB8AC3E}">
        <p14:creationId xmlns:p14="http://schemas.microsoft.com/office/powerpoint/2010/main" val="42141794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81F79-8F33-436C-BBA2-663DA2BE8490}" type="slidenum">
              <a:rPr lang="zh-CN" altLang="en-US" smtClean="0"/>
              <a:t>23</a:t>
            </a:fld>
            <a:endParaRPr lang="zh-CN" altLang="en-US"/>
          </a:p>
        </p:txBody>
      </p:sp>
    </p:spTree>
    <p:extLst>
      <p:ext uri="{BB962C8B-B14F-4D97-AF65-F5344CB8AC3E}">
        <p14:creationId xmlns:p14="http://schemas.microsoft.com/office/powerpoint/2010/main" val="34123683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3</a:t>
            </a:fld>
            <a:endParaRPr lang="zh-CN" altLang="en-US"/>
          </a:p>
        </p:txBody>
      </p:sp>
    </p:spTree>
    <p:extLst>
      <p:ext uri="{BB962C8B-B14F-4D97-AF65-F5344CB8AC3E}">
        <p14:creationId xmlns:p14="http://schemas.microsoft.com/office/powerpoint/2010/main" val="3973816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4</a:t>
            </a:fld>
            <a:endParaRPr lang="zh-CN" altLang="en-US"/>
          </a:p>
        </p:txBody>
      </p:sp>
    </p:spTree>
    <p:extLst>
      <p:ext uri="{BB962C8B-B14F-4D97-AF65-F5344CB8AC3E}">
        <p14:creationId xmlns:p14="http://schemas.microsoft.com/office/powerpoint/2010/main" val="659425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5</a:t>
            </a:fld>
            <a:endParaRPr lang="zh-CN" altLang="en-US"/>
          </a:p>
        </p:txBody>
      </p:sp>
    </p:spTree>
    <p:extLst>
      <p:ext uri="{BB962C8B-B14F-4D97-AF65-F5344CB8AC3E}">
        <p14:creationId xmlns:p14="http://schemas.microsoft.com/office/powerpoint/2010/main" val="3007576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6</a:t>
            </a:fld>
            <a:endParaRPr lang="zh-CN" altLang="en-US"/>
          </a:p>
        </p:txBody>
      </p:sp>
    </p:spTree>
    <p:extLst>
      <p:ext uri="{BB962C8B-B14F-4D97-AF65-F5344CB8AC3E}">
        <p14:creationId xmlns:p14="http://schemas.microsoft.com/office/powerpoint/2010/main" val="16779475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7</a:t>
            </a:fld>
            <a:endParaRPr lang="zh-CN" altLang="en-US"/>
          </a:p>
        </p:txBody>
      </p:sp>
    </p:spTree>
    <p:extLst>
      <p:ext uri="{BB962C8B-B14F-4D97-AF65-F5344CB8AC3E}">
        <p14:creationId xmlns:p14="http://schemas.microsoft.com/office/powerpoint/2010/main" val="37428390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8</a:t>
            </a:fld>
            <a:endParaRPr lang="zh-CN" altLang="en-US"/>
          </a:p>
        </p:txBody>
      </p:sp>
    </p:spTree>
    <p:extLst>
      <p:ext uri="{BB962C8B-B14F-4D97-AF65-F5344CB8AC3E}">
        <p14:creationId xmlns:p14="http://schemas.microsoft.com/office/powerpoint/2010/main" val="17887462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6819C06-7DCF-4578-B940-EF4550412A95}" type="slidenum">
              <a:rPr lang="zh-CN" altLang="en-US" smtClean="0"/>
              <a:t>9</a:t>
            </a:fld>
            <a:endParaRPr lang="zh-CN" altLang="en-US"/>
          </a:p>
        </p:txBody>
      </p:sp>
    </p:spTree>
    <p:extLst>
      <p:ext uri="{BB962C8B-B14F-4D97-AF65-F5344CB8AC3E}">
        <p14:creationId xmlns:p14="http://schemas.microsoft.com/office/powerpoint/2010/main" val="3846170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ECEFC8F3-1C22-485B-8707-3421682F62E4}" type="datetimeFigureOut">
              <a:rPr lang="zh-CN" altLang="en-US" smtClean="0"/>
              <a:t>2024/6/23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2563607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ECEFC8F3-1C22-485B-8707-3421682F62E4}" type="datetimeFigureOut">
              <a:rPr lang="zh-CN" altLang="en-US" smtClean="0"/>
              <a:t>2024/6/23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2475560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ECEFC8F3-1C22-485B-8707-3421682F62E4}" type="datetimeFigureOut">
              <a:rPr lang="zh-CN" altLang="en-US" smtClean="0"/>
              <a:t>2024/6/23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7744919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3_标题幻灯片">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102E3DC-F751-4D51-8EB1-3BE078721F4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5000"/>
          <a:stretch/>
        </p:blipFill>
        <p:spPr>
          <a:xfrm>
            <a:off x="0" y="0"/>
            <a:ext cx="9144000" cy="6858000"/>
          </a:xfrm>
          <a:prstGeom prst="rect">
            <a:avLst/>
          </a:prstGeom>
        </p:spPr>
      </p:pic>
    </p:spTree>
    <p:extLst>
      <p:ext uri="{BB962C8B-B14F-4D97-AF65-F5344CB8AC3E}">
        <p14:creationId xmlns:p14="http://schemas.microsoft.com/office/powerpoint/2010/main" val="323550188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ECEFC8F3-1C22-485B-8707-3421682F62E4}" type="datetimeFigureOut">
              <a:rPr lang="zh-CN" altLang="en-US" smtClean="0"/>
              <a:t>2024/6/23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27041770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ECEFC8F3-1C22-485B-8707-3421682F62E4}" type="datetimeFigureOut">
              <a:rPr lang="zh-CN" altLang="en-US" smtClean="0"/>
              <a:t>2024/6/23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2861853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ECEFC8F3-1C22-485B-8707-3421682F62E4}" type="datetimeFigureOut">
              <a:rPr lang="zh-CN" altLang="en-US" smtClean="0"/>
              <a:t>2024/6/23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24966231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ECEFC8F3-1C22-485B-8707-3421682F62E4}" type="datetimeFigureOut">
              <a:rPr lang="zh-CN" altLang="en-US" smtClean="0"/>
              <a:t>2024/6/23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1240248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CEFC8F3-1C22-485B-8707-3421682F62E4}" type="datetimeFigureOut">
              <a:rPr lang="zh-CN" altLang="en-US" smtClean="0"/>
              <a:t>2024/6/23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2155849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EFC8F3-1C22-485B-8707-3421682F62E4}" type="datetimeFigureOut">
              <a:rPr lang="zh-CN" altLang="en-US" smtClean="0"/>
              <a:t>2024/6/23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3567431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ECEFC8F3-1C22-485B-8707-3421682F62E4}" type="datetimeFigureOut">
              <a:rPr lang="zh-CN" altLang="en-US" smtClean="0"/>
              <a:t>2024/6/23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13990736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ECEFC8F3-1C22-485B-8707-3421682F62E4}" type="datetimeFigureOut">
              <a:rPr lang="zh-CN" altLang="en-US" smtClean="0"/>
              <a:t>2024/6/23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1619690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EFC8F3-1C22-485B-8707-3421682F62E4}" type="datetimeFigureOut">
              <a:rPr lang="zh-CN" altLang="en-US" smtClean="0"/>
              <a:t>2024/6/23</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3E107F-5ABB-4F17-9757-D1846113FA65}" type="slidenum">
              <a:rPr lang="zh-CN" altLang="en-US" smtClean="0"/>
              <a:t>‹#›</a:t>
            </a:fld>
            <a:endParaRPr lang="zh-CN" altLang="en-US"/>
          </a:p>
        </p:txBody>
      </p:sp>
    </p:spTree>
    <p:extLst>
      <p:ext uri="{BB962C8B-B14F-4D97-AF65-F5344CB8AC3E}">
        <p14:creationId xmlns:p14="http://schemas.microsoft.com/office/powerpoint/2010/main" val="3276807145"/>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6.jpe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4C3B8D78-036B-4024-BB2C-578515C0AD22}"/>
              </a:ext>
            </a:extLst>
          </p:cNvPr>
          <p:cNvGrpSpPr/>
          <p:nvPr/>
        </p:nvGrpSpPr>
        <p:grpSpPr>
          <a:xfrm>
            <a:off x="0" y="86439"/>
            <a:ext cx="2733932" cy="252826"/>
            <a:chOff x="251917" y="451558"/>
            <a:chExt cx="3645243" cy="337101"/>
          </a:xfrm>
        </p:grpSpPr>
        <p:sp>
          <p:nvSpPr>
            <p:cNvPr id="6" name="TextBox 11"/>
            <p:cNvSpPr txBox="1"/>
            <p:nvPr/>
          </p:nvSpPr>
          <p:spPr>
            <a:xfrm>
              <a:off x="691997" y="451558"/>
              <a:ext cx="3205163" cy="337101"/>
            </a:xfrm>
            <a:prstGeom prst="rect">
              <a:avLst/>
            </a:prstGeom>
            <a:noFill/>
          </p:spPr>
          <p:txBody>
            <a:bodyPr>
              <a:spAutoFit/>
            </a:bodyPr>
            <a:lstStyle/>
            <a:p>
              <a:pPr>
                <a:defRPr/>
              </a:pPr>
              <a:r>
                <a:rPr lang="en-US" altLang="zh-CN" sz="1043" dirty="0">
                  <a:solidFill>
                    <a:srgbClr val="919191"/>
                  </a:solidFill>
                  <a:latin typeface="Times New Roman" panose="02020603050405020304" pitchFamily="18" charset="0"/>
                  <a:ea typeface="Arial Unicode MS" panose="020B0604020202020204" pitchFamily="34" charset="-122"/>
                  <a:cs typeface="Times New Roman" panose="02020603050405020304" pitchFamily="18" charset="0"/>
                </a:rPr>
                <a:t>TSINGHUA  UNIVERSITY</a:t>
              </a:r>
              <a:endParaRPr lang="zh-CN" altLang="en-US" sz="1043" dirty="0">
                <a:solidFill>
                  <a:srgbClr val="919191"/>
                </a:solidFill>
                <a:latin typeface="Times New Roman" panose="02020603050405020304" pitchFamily="18" charset="0"/>
                <a:ea typeface="Arial Unicode MS" panose="020B0604020202020204" pitchFamily="34" charset="-122"/>
                <a:cs typeface="Times New Roman" panose="02020603050405020304" pitchFamily="18" charset="0"/>
              </a:endParaRPr>
            </a:p>
          </p:txBody>
        </p:sp>
        <p:sp>
          <p:nvSpPr>
            <p:cNvPr id="8" name="矩形 7"/>
            <p:cNvSpPr/>
            <p:nvPr/>
          </p:nvSpPr>
          <p:spPr>
            <a:xfrm>
              <a:off x="251917" y="749141"/>
              <a:ext cx="3137297" cy="8335"/>
            </a:xfrm>
            <a:prstGeom prst="rect">
              <a:avLst/>
            </a:prstGeom>
            <a:solidFill>
              <a:srgbClr val="C4C4C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en-US" sz="536" dirty="0">
                <a:solidFill>
                  <a:schemeClr val="bg1">
                    <a:lumMod val="95000"/>
                  </a:schemeClr>
                </a:solidFill>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2CA27D4-4BC2-4F65-A1A4-55417053AC4D}"/>
              </a:ext>
            </a:extLst>
          </p:cNvPr>
          <p:cNvSpPr/>
          <p:nvPr/>
        </p:nvSpPr>
        <p:spPr>
          <a:xfrm>
            <a:off x="1232241" y="4337663"/>
            <a:ext cx="2581375" cy="338554"/>
          </a:xfrm>
          <a:prstGeom prst="rect">
            <a:avLst/>
          </a:prstGeom>
        </p:spPr>
        <p:txBody>
          <a:bodyPr wrap="square">
            <a:spAutoFit/>
          </a:bodyPr>
          <a:lstStyle/>
          <a:p>
            <a:pPr defTabSz="685783">
              <a:defRPr/>
            </a:pP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答辩人：</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xxx</a:t>
            </a:r>
            <a:endParaRPr lang="zh-CN" altLang="en-US" sz="16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16" name="矩形 15">
            <a:extLst>
              <a:ext uri="{FF2B5EF4-FFF2-40B4-BE49-F238E27FC236}">
                <a16:creationId xmlns:a16="http://schemas.microsoft.com/office/drawing/2014/main" id="{4DC6EC2C-D0CA-42E1-B365-D4D76A13A199}"/>
              </a:ext>
            </a:extLst>
          </p:cNvPr>
          <p:cNvSpPr/>
          <p:nvPr/>
        </p:nvSpPr>
        <p:spPr>
          <a:xfrm>
            <a:off x="1232241" y="4756022"/>
            <a:ext cx="2552546" cy="338554"/>
          </a:xfrm>
          <a:prstGeom prst="rect">
            <a:avLst/>
          </a:prstGeom>
        </p:spPr>
        <p:txBody>
          <a:bodyPr wrap="square">
            <a:spAutoFit/>
          </a:bodyPr>
          <a:lstStyle/>
          <a:p>
            <a:pPr defTabSz="685783">
              <a:defRPr/>
            </a:pP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小组成员：</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xxx</a:t>
            </a:r>
            <a:endParaRPr lang="zh-CN" altLang="en-US" sz="16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17" name="矩形 16">
            <a:extLst>
              <a:ext uri="{FF2B5EF4-FFF2-40B4-BE49-F238E27FC236}">
                <a16:creationId xmlns:a16="http://schemas.microsoft.com/office/drawing/2014/main" id="{00E8367F-7723-4A6A-93C6-E1A832618450}"/>
              </a:ext>
            </a:extLst>
          </p:cNvPr>
          <p:cNvSpPr/>
          <p:nvPr/>
        </p:nvSpPr>
        <p:spPr>
          <a:xfrm>
            <a:off x="896801" y="1514342"/>
            <a:ext cx="7350397" cy="600164"/>
          </a:xfrm>
          <a:prstGeom prst="rect">
            <a:avLst/>
          </a:prstGeom>
        </p:spPr>
        <p:txBody>
          <a:bodyPr wrap="square">
            <a:spAutoFit/>
          </a:bodyPr>
          <a:lstStyle/>
          <a:p>
            <a:pPr defTabSz="685783">
              <a:defRPr/>
            </a:pPr>
            <a:r>
              <a:rPr lang="zh-CN" altLang="en-US" sz="3300" b="1" dirty="0">
                <a:latin typeface="宋体" panose="02010600030101010101" pitchFamily="2" charset="-122"/>
                <a:ea typeface="宋体" panose="02010600030101010101" pitchFamily="2" charset="-122"/>
              </a:rPr>
              <a:t>“（展品名称）”选题方案答辩</a:t>
            </a:r>
          </a:p>
        </p:txBody>
      </p:sp>
      <p:sp>
        <p:nvSpPr>
          <p:cNvPr id="11" name="矩形 10">
            <a:extLst>
              <a:ext uri="{FF2B5EF4-FFF2-40B4-BE49-F238E27FC236}">
                <a16:creationId xmlns:a16="http://schemas.microsoft.com/office/drawing/2014/main" id="{CE3A958B-E629-D943-60EB-4D35F0349A5F}"/>
              </a:ext>
            </a:extLst>
          </p:cNvPr>
          <p:cNvSpPr/>
          <p:nvPr/>
        </p:nvSpPr>
        <p:spPr>
          <a:xfrm>
            <a:off x="1232241" y="5174381"/>
            <a:ext cx="2776421" cy="338554"/>
          </a:xfrm>
          <a:prstGeom prst="rect">
            <a:avLst/>
          </a:prstGeom>
        </p:spPr>
        <p:txBody>
          <a:bodyPr wrap="square">
            <a:spAutoFit/>
          </a:bodyPr>
          <a:lstStyle/>
          <a:p>
            <a:pPr defTabSz="685783">
              <a:defRPr/>
            </a:pP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2024</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年</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06</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月</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24</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日</a:t>
            </a: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15534" y="21690"/>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98133" y="95748"/>
            <a:ext cx="3441174"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二、展品选题</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3-4</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页）</a:t>
            </a:r>
            <a:endParaRPr lang="zh-CN" altLang="en-US" dirty="0"/>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14669" y="616002"/>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25A17CC7-AB61-4A5D-A202-E72ADA72EB38}"/>
              </a:ext>
            </a:extLst>
          </p:cNvPr>
          <p:cNvSpPr txBox="1"/>
          <p:nvPr/>
        </p:nvSpPr>
        <p:spPr>
          <a:xfrm>
            <a:off x="190377" y="1440151"/>
            <a:ext cx="8715499" cy="745782"/>
          </a:xfrm>
          <a:prstGeom prst="rect">
            <a:avLst/>
          </a:prstGeom>
          <a:noFill/>
        </p:spPr>
        <p:txBody>
          <a:bodyPr wrap="square">
            <a:spAutoFit/>
          </a:bodyPr>
          <a:lstStyle/>
          <a:p>
            <a:pPr>
              <a:lnSpc>
                <a:spcPct val="150000"/>
              </a:lnSpc>
              <a:tabLst>
                <a:tab pos="2000726" algn="ctr"/>
                <a:tab pos="4428173" algn="r"/>
              </a:tabLst>
            </a:pPr>
            <a:r>
              <a:rPr lang="zh-CN" altLang="zh-CN" sz="1500" kern="100" dirty="0">
                <a:latin typeface="Times New Roman" panose="02020603050405020304" pitchFamily="18" charset="0"/>
                <a:ea typeface="宋体" panose="02010600030101010101" pitchFamily="2" charset="-122"/>
                <a:cs typeface="Times New Roman" panose="02020603050405020304" pitchFamily="18" charset="0"/>
              </a:rPr>
              <a:t>（</a:t>
            </a:r>
            <a:r>
              <a:rPr lang="zh-CN" altLang="en-US" sz="1500" b="1" kern="100" dirty="0">
                <a:latin typeface="Times New Roman" panose="02020603050405020304" pitchFamily="18" charset="0"/>
                <a:ea typeface="宋体" panose="02010600030101010101" pitchFamily="2" charset="-122"/>
                <a:cs typeface="Times New Roman" panose="02020603050405020304" pitchFamily="18" charset="0"/>
              </a:rPr>
              <a:t>重点阐述</a:t>
            </a:r>
            <a:r>
              <a:rPr lang="zh-CN" altLang="zh-CN" sz="1500" kern="100" dirty="0">
                <a:latin typeface="Times New Roman" panose="02020603050405020304" pitchFamily="18" charset="0"/>
                <a:ea typeface="宋体" panose="02010600030101010101" pitchFamily="2" charset="-122"/>
                <a:cs typeface="Times New Roman" panose="02020603050405020304" pitchFamily="18" charset="0"/>
              </a:rPr>
              <a:t>展品互动方式，可以绘制</a:t>
            </a:r>
            <a:r>
              <a:rPr lang="zh-CN" altLang="zh-CN" sz="1500" b="1" kern="100" dirty="0">
                <a:solidFill>
                  <a:srgbClr val="C00000"/>
                </a:solidFill>
                <a:latin typeface="Times New Roman" panose="02020603050405020304" pitchFamily="18" charset="0"/>
                <a:ea typeface="宋体" panose="02010600030101010101" pitchFamily="2" charset="-122"/>
                <a:cs typeface="Times New Roman" panose="02020603050405020304" pitchFamily="18" charset="0"/>
              </a:rPr>
              <a:t>展品互动流程图、逻辑框图</a:t>
            </a:r>
            <a:r>
              <a:rPr lang="zh-CN" altLang="zh-CN" sz="1500" kern="100" dirty="0">
                <a:latin typeface="Times New Roman" panose="02020603050405020304" pitchFamily="18" charset="0"/>
                <a:ea typeface="宋体" panose="02010600030101010101" pitchFamily="2" charset="-122"/>
                <a:cs typeface="Times New Roman" panose="02020603050405020304" pitchFamily="18" charset="0"/>
              </a:rPr>
              <a:t>等</a:t>
            </a:r>
            <a:r>
              <a:rPr lang="zh-CN" altLang="en-US" sz="1500" kern="100" dirty="0">
                <a:latin typeface="Times New Roman" panose="02020603050405020304" pitchFamily="18" charset="0"/>
                <a:ea typeface="宋体" panose="02010600030101010101" pitchFamily="2" charset="-122"/>
                <a:cs typeface="Times New Roman" panose="02020603050405020304" pitchFamily="18" charset="0"/>
              </a:rPr>
              <a:t>。要介绍观众是如何在互动中，了解到展品所传递出来的科学原理等，达到科普的目的。</a:t>
            </a:r>
            <a:r>
              <a:rPr lang="zh-CN" altLang="zh-CN" sz="1500" kern="100" dirty="0">
                <a:latin typeface="Times New Roman" panose="02020603050405020304" pitchFamily="18" charset="0"/>
                <a:ea typeface="宋体" panose="02010600030101010101" pitchFamily="2" charset="-122"/>
                <a:cs typeface="Times New Roman" panose="02020603050405020304" pitchFamily="18" charset="0"/>
              </a:rPr>
              <a:t>）</a:t>
            </a:r>
            <a:endParaRPr lang="zh-CN" altLang="zh-CN" sz="1500" kern="100" dirty="0">
              <a:latin typeface="等线" panose="02010600030101010101" pitchFamily="2" charset="-122"/>
              <a:ea typeface="等线" panose="02010600030101010101" pitchFamily="2" charset="-122"/>
              <a:cs typeface="Times New Roman" panose="02020603050405020304" pitchFamily="18" charset="0"/>
            </a:endParaRPr>
          </a:p>
        </p:txBody>
      </p:sp>
      <p:sp>
        <p:nvSpPr>
          <p:cNvPr id="9" name="文本框 8">
            <a:extLst>
              <a:ext uri="{FF2B5EF4-FFF2-40B4-BE49-F238E27FC236}">
                <a16:creationId xmlns:a16="http://schemas.microsoft.com/office/drawing/2014/main" id="{DD71A1F4-43BA-410D-A38D-A0BE6E181CD9}"/>
              </a:ext>
            </a:extLst>
          </p:cNvPr>
          <p:cNvSpPr txBox="1"/>
          <p:nvPr/>
        </p:nvSpPr>
        <p:spPr>
          <a:xfrm>
            <a:off x="205468" y="931318"/>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互动设计（</a:t>
            </a:r>
            <a:r>
              <a:rPr lang="en-US" altLang="zh-CN" b="1" kern="100" dirty="0">
                <a:latin typeface="Times New Roman" panose="02020603050405020304" pitchFamily="18" charset="0"/>
                <a:ea typeface="宋体" panose="02010600030101010101" pitchFamily="2" charset="-122"/>
                <a:cs typeface="Times New Roman" panose="02020603050405020304" pitchFamily="18" charset="0"/>
              </a:rPr>
              <a:t>1-2</a:t>
            </a:r>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页）</a:t>
            </a:r>
            <a:endParaRPr lang="zh-CN" altLang="en-US" b="1" dirty="0"/>
          </a:p>
        </p:txBody>
      </p:sp>
      <p:sp>
        <p:nvSpPr>
          <p:cNvPr id="10" name="灯片编号占位符 3">
            <a:extLst>
              <a:ext uri="{FF2B5EF4-FFF2-40B4-BE49-F238E27FC236}">
                <a16:creationId xmlns:a16="http://schemas.microsoft.com/office/drawing/2014/main" id="{52B73079-F94D-45FF-9263-7FCA88A49B07}"/>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10</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2" name="图片 11" descr="图片包含 游戏机, 建筑, 标志, 围栏&#10;&#10;描述已自动生成">
            <a:extLst>
              <a:ext uri="{FF2B5EF4-FFF2-40B4-BE49-F238E27FC236}">
                <a16:creationId xmlns:a16="http://schemas.microsoft.com/office/drawing/2014/main" id="{D5D8661F-D5C3-4039-AC4A-2FA34F74F2C3}"/>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3564380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54E6A52A-9D59-4957-AEBE-6E39642D0F93}"/>
              </a:ext>
            </a:extLst>
          </p:cNvPr>
          <p:cNvSpPr txBox="1"/>
          <p:nvPr/>
        </p:nvSpPr>
        <p:spPr>
          <a:xfrm>
            <a:off x="1843700" y="1785287"/>
            <a:ext cx="4052455" cy="3226461"/>
          </a:xfrm>
          <a:prstGeom prst="rect">
            <a:avLst/>
          </a:prstGeom>
          <a:noFill/>
        </p:spPr>
        <p:txBody>
          <a:bodyPr wrap="square" rtlCol="0">
            <a:spAutoFit/>
          </a:bodyPr>
          <a:lstStyle/>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一、选题背景</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二、展品选题</a:t>
            </a:r>
          </a:p>
          <a:p>
            <a:pPr>
              <a:lnSpc>
                <a:spcPct val="200000"/>
              </a:lnSpc>
            </a:pPr>
            <a:r>
              <a:rPr lang="zh-CN" altLang="en-US" sz="2100" b="1" dirty="0">
                <a:latin typeface="微软雅黑" panose="020B0503020204020204" pitchFamily="34" charset="-122"/>
                <a:ea typeface="微软雅黑" panose="020B0503020204020204" pitchFamily="34" charset="-122"/>
              </a:rPr>
              <a:t>三、设计任务书</a:t>
            </a: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四、概念（功能）设计</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五、原理方案设计</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3F5AB2E6-9047-417B-BDCB-CB116AFCCDAA}"/>
              </a:ext>
            </a:extLst>
          </p:cNvPr>
          <p:cNvSpPr txBox="1"/>
          <p:nvPr/>
        </p:nvSpPr>
        <p:spPr>
          <a:xfrm>
            <a:off x="948115" y="946454"/>
            <a:ext cx="1238485" cy="715581"/>
          </a:xfrm>
          <a:prstGeom prst="rect">
            <a:avLst/>
          </a:prstGeom>
          <a:noFill/>
        </p:spPr>
        <p:txBody>
          <a:bodyPr wrap="square" rtlCol="0">
            <a:spAutoFit/>
          </a:bodyPr>
          <a:lstStyle/>
          <a:p>
            <a:r>
              <a:rPr lang="zh-CN" altLang="en-US" sz="4050" b="1" dirty="0">
                <a:latin typeface="华文隶书" panose="02010800040101010101" pitchFamily="2" charset="-122"/>
                <a:ea typeface="华文隶书" panose="02010800040101010101" pitchFamily="2" charset="-122"/>
              </a:rPr>
              <a:t>目录</a:t>
            </a:r>
            <a:endParaRPr lang="en-US" altLang="zh-CN" sz="4050" b="1" dirty="0">
              <a:latin typeface="华文隶书" panose="02010800040101010101" pitchFamily="2" charset="-122"/>
              <a:ea typeface="华文隶书" panose="02010800040101010101" pitchFamily="2" charset="-122"/>
            </a:endParaRPr>
          </a:p>
        </p:txBody>
      </p:sp>
    </p:spTree>
    <p:extLst>
      <p:ext uri="{BB962C8B-B14F-4D97-AF65-F5344CB8AC3E}">
        <p14:creationId xmlns:p14="http://schemas.microsoft.com/office/powerpoint/2010/main" val="363450965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25059" y="35957"/>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107658" y="100490"/>
            <a:ext cx="3441174"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三、设计任务书（</a:t>
            </a:r>
            <a:r>
              <a:rPr lang="en-US" altLang="zh-CN" sz="2400" b="1" dirty="0">
                <a:latin typeface="微软雅黑" panose="020B0503020204020204" pitchFamily="34" charset="-122"/>
                <a:ea typeface="微软雅黑" panose="020B0503020204020204" pitchFamily="34" charset="-122"/>
              </a:rPr>
              <a:t>1-2</a:t>
            </a:r>
            <a:r>
              <a:rPr lang="zh-CN" altLang="en-US" sz="2400" b="1" dirty="0">
                <a:latin typeface="微软雅黑" panose="020B0503020204020204" pitchFamily="34" charset="-122"/>
                <a:ea typeface="微软雅黑" panose="020B0503020204020204" pitchFamily="34" charset="-122"/>
              </a:rPr>
              <a:t>页）</a:t>
            </a:r>
            <a:endParaRPr lang="zh-CN" altLang="en-US" dirty="0"/>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4381" y="620744"/>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25A17CC7-AB61-4A5D-A202-E72ADA72EB38}"/>
              </a:ext>
            </a:extLst>
          </p:cNvPr>
          <p:cNvSpPr txBox="1"/>
          <p:nvPr/>
        </p:nvSpPr>
        <p:spPr>
          <a:xfrm>
            <a:off x="295574" y="2092547"/>
            <a:ext cx="8715499" cy="399533"/>
          </a:xfrm>
          <a:prstGeom prst="rect">
            <a:avLst/>
          </a:prstGeom>
          <a:noFill/>
        </p:spPr>
        <p:txBody>
          <a:bodyPr wrap="square">
            <a:spAutoFit/>
          </a:bodyPr>
          <a:lstStyle/>
          <a:p>
            <a:pPr>
              <a:lnSpc>
                <a:spcPct val="150000"/>
              </a:lnSpc>
              <a:tabLst>
                <a:tab pos="2000726" algn="ctr"/>
                <a:tab pos="4428173" algn="r"/>
              </a:tabLst>
            </a:pPr>
            <a:r>
              <a:rPr lang="zh-CN" altLang="en-US" sz="1500" kern="100" dirty="0">
                <a:latin typeface="Times New Roman" panose="02020603050405020304" pitchFamily="18" charset="0"/>
                <a:ea typeface="宋体" panose="02010600030101010101" pitchFamily="2" charset="-122"/>
                <a:cs typeface="Times New Roman" panose="02020603050405020304" pitchFamily="18" charset="0"/>
              </a:rPr>
              <a:t>（主要指标参数、验收标准等。包括：</a:t>
            </a:r>
            <a:r>
              <a:rPr lang="zh-CN" altLang="en-US" sz="1500" b="1" kern="100" dirty="0">
                <a:latin typeface="Times New Roman" panose="02020603050405020304" pitchFamily="18" charset="0"/>
                <a:ea typeface="宋体" panose="02010600030101010101" pitchFamily="2" charset="-122"/>
                <a:cs typeface="Times New Roman" panose="02020603050405020304" pitchFamily="18" charset="0"/>
              </a:rPr>
              <a:t>整体尺寸</a:t>
            </a:r>
            <a:r>
              <a:rPr lang="zh-CN" altLang="en-US" sz="1500" kern="100" dirty="0">
                <a:latin typeface="Times New Roman" panose="02020603050405020304" pitchFamily="18" charset="0"/>
                <a:ea typeface="宋体" panose="02010600030101010101" pitchFamily="2" charset="-122"/>
                <a:cs typeface="Times New Roman" panose="02020603050405020304" pitchFamily="18" charset="0"/>
              </a:rPr>
              <a:t>、边界条件、限制等）</a:t>
            </a:r>
            <a:endParaRPr lang="zh-CN" altLang="zh-CN" sz="1500" kern="100" dirty="0">
              <a:latin typeface="等线" panose="02010600030101010101" pitchFamily="2" charset="-122"/>
              <a:ea typeface="等线" panose="02010600030101010101" pitchFamily="2" charset="-122"/>
              <a:cs typeface="Times New Roman" panose="02020603050405020304" pitchFamily="18" charset="0"/>
            </a:endParaRPr>
          </a:p>
        </p:txBody>
      </p:sp>
      <p:sp>
        <p:nvSpPr>
          <p:cNvPr id="9" name="文本框 8">
            <a:extLst>
              <a:ext uri="{FF2B5EF4-FFF2-40B4-BE49-F238E27FC236}">
                <a16:creationId xmlns:a16="http://schemas.microsoft.com/office/drawing/2014/main" id="{DD71A1F4-43BA-410D-A38D-A0BE6E181CD9}"/>
              </a:ext>
            </a:extLst>
          </p:cNvPr>
          <p:cNvSpPr txBox="1"/>
          <p:nvPr/>
        </p:nvSpPr>
        <p:spPr>
          <a:xfrm>
            <a:off x="295574" y="892058"/>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设计任务</a:t>
            </a:r>
            <a:endParaRPr lang="zh-CN" altLang="en-US" b="1" dirty="0"/>
          </a:p>
        </p:txBody>
      </p:sp>
      <p:sp>
        <p:nvSpPr>
          <p:cNvPr id="10" name="文本框 9">
            <a:extLst>
              <a:ext uri="{FF2B5EF4-FFF2-40B4-BE49-F238E27FC236}">
                <a16:creationId xmlns:a16="http://schemas.microsoft.com/office/drawing/2014/main" id="{955F8227-E6F1-4132-BF9C-E5A5A5335A69}"/>
              </a:ext>
            </a:extLst>
          </p:cNvPr>
          <p:cNvSpPr txBox="1"/>
          <p:nvPr/>
        </p:nvSpPr>
        <p:spPr>
          <a:xfrm>
            <a:off x="295574" y="1682743"/>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设计要求</a:t>
            </a:r>
            <a:endParaRPr lang="zh-CN" altLang="en-US" b="1" dirty="0"/>
          </a:p>
        </p:txBody>
      </p:sp>
      <p:sp>
        <p:nvSpPr>
          <p:cNvPr id="12" name="灯片编号占位符 3">
            <a:extLst>
              <a:ext uri="{FF2B5EF4-FFF2-40B4-BE49-F238E27FC236}">
                <a16:creationId xmlns:a16="http://schemas.microsoft.com/office/drawing/2014/main" id="{ADC07E23-44F4-45BB-8334-CC9D0BC488F9}"/>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12</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3" name="图片 12" descr="图片包含 游戏机, 建筑, 标志, 围栏&#10;&#10;描述已自动生成">
            <a:extLst>
              <a:ext uri="{FF2B5EF4-FFF2-40B4-BE49-F238E27FC236}">
                <a16:creationId xmlns:a16="http://schemas.microsoft.com/office/drawing/2014/main" id="{757DDDB3-E10E-4E82-B923-F392CEB34125}"/>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2154341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20678" y="26432"/>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103277" y="100490"/>
            <a:ext cx="3441174"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三、设计任务书（</a:t>
            </a:r>
            <a:r>
              <a:rPr lang="en-US" altLang="zh-CN" sz="2400" b="1" dirty="0">
                <a:latin typeface="微软雅黑" panose="020B0503020204020204" pitchFamily="34" charset="-122"/>
                <a:ea typeface="微软雅黑" panose="020B0503020204020204" pitchFamily="34" charset="-122"/>
              </a:rPr>
              <a:t>1-2</a:t>
            </a:r>
            <a:r>
              <a:rPr lang="zh-CN" altLang="en-US" sz="2400" b="1" dirty="0">
                <a:latin typeface="微软雅黑" panose="020B0503020204020204" pitchFamily="34" charset="-122"/>
                <a:ea typeface="微软雅黑" panose="020B0503020204020204" pitchFamily="34" charset="-122"/>
              </a:rPr>
              <a:t>页）</a:t>
            </a:r>
            <a:endParaRPr lang="zh-CN" altLang="en-US" dirty="0"/>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0" y="620744"/>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25A17CC7-AB61-4A5D-A202-E72ADA72EB38}"/>
              </a:ext>
            </a:extLst>
          </p:cNvPr>
          <p:cNvSpPr txBox="1"/>
          <p:nvPr/>
        </p:nvSpPr>
        <p:spPr>
          <a:xfrm>
            <a:off x="291193" y="1321395"/>
            <a:ext cx="8715499" cy="399533"/>
          </a:xfrm>
          <a:prstGeom prst="rect">
            <a:avLst/>
          </a:prstGeom>
          <a:noFill/>
        </p:spPr>
        <p:txBody>
          <a:bodyPr wrap="square">
            <a:spAutoFit/>
          </a:bodyPr>
          <a:lstStyle/>
          <a:p>
            <a:pPr>
              <a:lnSpc>
                <a:spcPct val="150000"/>
              </a:lnSpc>
              <a:tabLst>
                <a:tab pos="2000726" algn="ctr"/>
                <a:tab pos="4428173" algn="r"/>
              </a:tabLst>
            </a:pPr>
            <a:r>
              <a:rPr lang="zh-CN" altLang="en-US" sz="1500" kern="100" dirty="0">
                <a:latin typeface="Times New Roman" panose="02020603050405020304" pitchFamily="18" charset="0"/>
                <a:ea typeface="宋体" panose="02010600030101010101" pitchFamily="2" charset="-122"/>
                <a:cs typeface="Times New Roman" panose="02020603050405020304" pitchFamily="18" charset="0"/>
              </a:rPr>
              <a:t>（包括：原理方案设计、主要零部件工作能力设计、装配图和零件图、设计说明书等）</a:t>
            </a:r>
            <a:endParaRPr lang="zh-CN" altLang="zh-CN" sz="1500" kern="100" dirty="0">
              <a:latin typeface="等线" panose="02010600030101010101" pitchFamily="2" charset="-122"/>
              <a:ea typeface="等线" panose="02010600030101010101" pitchFamily="2" charset="-122"/>
              <a:cs typeface="Times New Roman" panose="02020603050405020304" pitchFamily="18" charset="0"/>
            </a:endParaRPr>
          </a:p>
        </p:txBody>
      </p:sp>
      <p:sp>
        <p:nvSpPr>
          <p:cNvPr id="9" name="文本框 8">
            <a:extLst>
              <a:ext uri="{FF2B5EF4-FFF2-40B4-BE49-F238E27FC236}">
                <a16:creationId xmlns:a16="http://schemas.microsoft.com/office/drawing/2014/main" id="{DD71A1F4-43BA-410D-A38D-A0BE6E181CD9}"/>
              </a:ext>
            </a:extLst>
          </p:cNvPr>
          <p:cNvSpPr txBox="1"/>
          <p:nvPr/>
        </p:nvSpPr>
        <p:spPr>
          <a:xfrm>
            <a:off x="291193" y="892058"/>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设计内容</a:t>
            </a:r>
            <a:endParaRPr lang="zh-CN" altLang="en-US" b="1" dirty="0"/>
          </a:p>
        </p:txBody>
      </p:sp>
      <p:sp>
        <p:nvSpPr>
          <p:cNvPr id="12" name="灯片编号占位符 3">
            <a:extLst>
              <a:ext uri="{FF2B5EF4-FFF2-40B4-BE49-F238E27FC236}">
                <a16:creationId xmlns:a16="http://schemas.microsoft.com/office/drawing/2014/main" id="{B73087DF-021C-43E0-BA5F-EE56B01F57DA}"/>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13</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3" name="图片 12" descr="图片包含 游戏机, 建筑, 标志, 围栏&#10;&#10;描述已自动生成">
            <a:extLst>
              <a:ext uri="{FF2B5EF4-FFF2-40B4-BE49-F238E27FC236}">
                <a16:creationId xmlns:a16="http://schemas.microsoft.com/office/drawing/2014/main" id="{DA5ED3D0-AE91-40D7-9487-FA02E9A73650}"/>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1789252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54E6A52A-9D59-4957-AEBE-6E39642D0F93}"/>
              </a:ext>
            </a:extLst>
          </p:cNvPr>
          <p:cNvSpPr txBox="1"/>
          <p:nvPr/>
        </p:nvSpPr>
        <p:spPr>
          <a:xfrm>
            <a:off x="1843700" y="1785287"/>
            <a:ext cx="4052455" cy="3226461"/>
          </a:xfrm>
          <a:prstGeom prst="rect">
            <a:avLst/>
          </a:prstGeom>
          <a:noFill/>
        </p:spPr>
        <p:txBody>
          <a:bodyPr wrap="square" rtlCol="0">
            <a:spAutoFit/>
          </a:bodyPr>
          <a:lstStyle/>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一、选题背景</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二、展品选题</a:t>
            </a: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三、设计任务书</a:t>
            </a:r>
          </a:p>
          <a:p>
            <a:pPr>
              <a:lnSpc>
                <a:spcPct val="200000"/>
              </a:lnSpc>
            </a:pPr>
            <a:r>
              <a:rPr lang="zh-CN" altLang="en-US" sz="2100" b="1" dirty="0">
                <a:latin typeface="微软雅黑" panose="020B0503020204020204" pitchFamily="34" charset="-122"/>
                <a:ea typeface="微软雅黑" panose="020B0503020204020204" pitchFamily="34" charset="-122"/>
              </a:rPr>
              <a:t>四、概念（功能）设计</a:t>
            </a:r>
            <a:endParaRPr lang="en-US" altLang="zh-CN" sz="2100" b="1" dirty="0">
              <a:latin typeface="微软雅黑" panose="020B0503020204020204" pitchFamily="34" charset="-122"/>
              <a:ea typeface="微软雅黑" panose="020B0503020204020204" pitchFamily="34" charset="-122"/>
            </a:endParaRP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五、原理方案设计</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18EBCF9D-C387-4D1B-887E-8A248F542DC4}"/>
              </a:ext>
            </a:extLst>
          </p:cNvPr>
          <p:cNvSpPr txBox="1"/>
          <p:nvPr/>
        </p:nvSpPr>
        <p:spPr>
          <a:xfrm>
            <a:off x="948115" y="946454"/>
            <a:ext cx="1238485" cy="715581"/>
          </a:xfrm>
          <a:prstGeom prst="rect">
            <a:avLst/>
          </a:prstGeom>
          <a:noFill/>
        </p:spPr>
        <p:txBody>
          <a:bodyPr wrap="square" rtlCol="0">
            <a:spAutoFit/>
          </a:bodyPr>
          <a:lstStyle/>
          <a:p>
            <a:r>
              <a:rPr lang="zh-CN" altLang="en-US" sz="4050" b="1" dirty="0">
                <a:latin typeface="华文隶书" panose="02010800040101010101" pitchFamily="2" charset="-122"/>
                <a:ea typeface="华文隶书" panose="02010800040101010101" pitchFamily="2" charset="-122"/>
              </a:rPr>
              <a:t>目录</a:t>
            </a:r>
            <a:endParaRPr lang="en-US" altLang="zh-CN" sz="4050" b="1" dirty="0">
              <a:latin typeface="华文隶书" panose="02010800040101010101" pitchFamily="2" charset="-122"/>
              <a:ea typeface="华文隶书" panose="02010800040101010101" pitchFamily="2" charset="-122"/>
            </a:endParaRPr>
          </a:p>
        </p:txBody>
      </p:sp>
    </p:spTree>
    <p:extLst>
      <p:ext uri="{BB962C8B-B14F-4D97-AF65-F5344CB8AC3E}">
        <p14:creationId xmlns:p14="http://schemas.microsoft.com/office/powerpoint/2010/main" val="348998802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20678" y="26432"/>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103277" y="100490"/>
            <a:ext cx="4468723"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四、概念（功能）设计（</a:t>
            </a:r>
            <a:r>
              <a:rPr lang="en-US" altLang="zh-CN" sz="2400" b="1" dirty="0">
                <a:latin typeface="微软雅黑" panose="020B0503020204020204" pitchFamily="34" charset="-122"/>
                <a:ea typeface="微软雅黑" panose="020B0503020204020204" pitchFamily="34" charset="-122"/>
              </a:rPr>
              <a:t>3-4</a:t>
            </a:r>
            <a:r>
              <a:rPr lang="zh-CN" altLang="en-US" sz="2400" b="1" dirty="0">
                <a:latin typeface="微软雅黑" panose="020B0503020204020204" pitchFamily="34" charset="-122"/>
                <a:ea typeface="微软雅黑" panose="020B0503020204020204" pitchFamily="34" charset="-122"/>
              </a:rPr>
              <a:t>页）</a:t>
            </a:r>
            <a:endParaRPr lang="zh-CN" altLang="en-US" dirty="0"/>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0" y="620744"/>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6091EBFB-DF03-4DF7-881F-2A667A9F2CE6}"/>
              </a:ext>
            </a:extLst>
          </p:cNvPr>
          <p:cNvSpPr txBox="1"/>
          <p:nvPr/>
        </p:nvSpPr>
        <p:spPr>
          <a:xfrm>
            <a:off x="312965" y="1329866"/>
            <a:ext cx="8558893" cy="394788"/>
          </a:xfrm>
          <a:prstGeom prst="rect">
            <a:avLst/>
          </a:prstGeom>
          <a:noFill/>
        </p:spPr>
        <p:txBody>
          <a:bodyPr wrap="square">
            <a:spAutoFit/>
          </a:bodyPr>
          <a:lstStyle>
            <a:defPPr>
              <a:defRPr lang="en-US"/>
            </a:defPPr>
            <a:lvl1pPr>
              <a:lnSpc>
                <a:spcPct val="150000"/>
              </a:lnSpc>
              <a:tabLst>
                <a:tab pos="2667635" algn="ctr"/>
                <a:tab pos="5904230" algn="r"/>
              </a:tabLst>
              <a:defRPr sz="2000" kern="100">
                <a:effectLst/>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zh-CN" sz="1500" dirty="0"/>
              <a:t>（在描述展品操作流程的基础上，给出展品设计的</a:t>
            </a:r>
            <a:r>
              <a:rPr lang="zh-CN" altLang="zh-CN" sz="1500" b="1" dirty="0"/>
              <a:t>总体技术路线</a:t>
            </a:r>
            <a:r>
              <a:rPr lang="zh-CN" altLang="en-US" sz="1500" dirty="0"/>
              <a:t>和</a:t>
            </a:r>
            <a:r>
              <a:rPr lang="zh-CN" altLang="en-US" sz="1500" b="1" dirty="0"/>
              <a:t>展品的总功能</a:t>
            </a:r>
            <a:r>
              <a:rPr lang="zh-CN" altLang="zh-CN" sz="1500" dirty="0"/>
              <a:t>）</a:t>
            </a:r>
          </a:p>
        </p:txBody>
      </p:sp>
      <p:sp>
        <p:nvSpPr>
          <p:cNvPr id="13" name="文本框 12">
            <a:extLst>
              <a:ext uri="{FF2B5EF4-FFF2-40B4-BE49-F238E27FC236}">
                <a16:creationId xmlns:a16="http://schemas.microsoft.com/office/drawing/2014/main" id="{004C929F-FCA4-4283-B144-BBFEE3B30484}"/>
              </a:ext>
            </a:extLst>
          </p:cNvPr>
          <p:cNvSpPr txBox="1"/>
          <p:nvPr/>
        </p:nvSpPr>
        <p:spPr>
          <a:xfrm>
            <a:off x="312965" y="880568"/>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展品总功能描述</a:t>
            </a:r>
            <a:endParaRPr lang="zh-CN" altLang="en-US" b="1" dirty="0"/>
          </a:p>
        </p:txBody>
      </p:sp>
      <p:sp>
        <p:nvSpPr>
          <p:cNvPr id="15" name="灯片编号占位符 3">
            <a:extLst>
              <a:ext uri="{FF2B5EF4-FFF2-40B4-BE49-F238E27FC236}">
                <a16:creationId xmlns:a16="http://schemas.microsoft.com/office/drawing/2014/main" id="{D4C792EC-8C0A-4C3C-824F-496A36505941}"/>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15</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6" name="图片 15" descr="图片包含 游戏机, 建筑, 标志, 围栏&#10;&#10;描述已自动生成">
            <a:extLst>
              <a:ext uri="{FF2B5EF4-FFF2-40B4-BE49-F238E27FC236}">
                <a16:creationId xmlns:a16="http://schemas.microsoft.com/office/drawing/2014/main" id="{A1509C68-5302-444E-A2E4-20BE787D5B3B}"/>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12081193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20678" y="26432"/>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103277" y="100490"/>
            <a:ext cx="4468723"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四、概念（功能）设计（</a:t>
            </a:r>
            <a:r>
              <a:rPr lang="en-US" altLang="zh-CN" sz="2400" b="1" dirty="0">
                <a:latin typeface="微软雅黑" panose="020B0503020204020204" pitchFamily="34" charset="-122"/>
                <a:ea typeface="微软雅黑" panose="020B0503020204020204" pitchFamily="34" charset="-122"/>
              </a:rPr>
              <a:t>3-4</a:t>
            </a:r>
            <a:r>
              <a:rPr lang="zh-CN" altLang="en-US" sz="2400" b="1" dirty="0">
                <a:latin typeface="微软雅黑" panose="020B0503020204020204" pitchFamily="34" charset="-122"/>
                <a:ea typeface="微软雅黑" panose="020B0503020204020204" pitchFamily="34" charset="-122"/>
              </a:rPr>
              <a:t>页）</a:t>
            </a:r>
            <a:endParaRPr lang="zh-CN" altLang="en-US" dirty="0"/>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0" y="620744"/>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6091EBFB-DF03-4DF7-881F-2A667A9F2CE6}"/>
              </a:ext>
            </a:extLst>
          </p:cNvPr>
          <p:cNvSpPr txBox="1"/>
          <p:nvPr/>
        </p:nvSpPr>
        <p:spPr>
          <a:xfrm>
            <a:off x="404422" y="1323774"/>
            <a:ext cx="7939478" cy="394788"/>
          </a:xfrm>
          <a:prstGeom prst="rect">
            <a:avLst/>
          </a:prstGeom>
          <a:noFill/>
        </p:spPr>
        <p:txBody>
          <a:bodyPr wrap="square">
            <a:spAutoFit/>
          </a:bodyPr>
          <a:lstStyle>
            <a:defPPr>
              <a:defRPr lang="en-US"/>
            </a:defPPr>
            <a:lvl1pPr>
              <a:lnSpc>
                <a:spcPct val="150000"/>
              </a:lnSpc>
              <a:tabLst>
                <a:tab pos="2667635" algn="ctr"/>
                <a:tab pos="5904230" algn="r"/>
              </a:tabLst>
              <a:defRPr sz="2000" kern="100">
                <a:effectLst/>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en-US" sz="1500" dirty="0"/>
              <a:t>（根据总功能和整体结构，分解出不同的子功能模块。）</a:t>
            </a:r>
            <a:endParaRPr lang="zh-CN" altLang="zh-CN" sz="1500" dirty="0"/>
          </a:p>
        </p:txBody>
      </p:sp>
      <p:sp>
        <p:nvSpPr>
          <p:cNvPr id="8" name="文本框 7">
            <a:extLst>
              <a:ext uri="{FF2B5EF4-FFF2-40B4-BE49-F238E27FC236}">
                <a16:creationId xmlns:a16="http://schemas.microsoft.com/office/drawing/2014/main" id="{581B7CAE-5055-49D7-B3A5-047F8C08F747}"/>
              </a:ext>
            </a:extLst>
          </p:cNvPr>
          <p:cNvSpPr txBox="1"/>
          <p:nvPr/>
        </p:nvSpPr>
        <p:spPr>
          <a:xfrm>
            <a:off x="314842" y="880233"/>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展品功能分解</a:t>
            </a:r>
            <a:endParaRPr lang="zh-CN" altLang="en-US" b="1" dirty="0"/>
          </a:p>
        </p:txBody>
      </p:sp>
      <p:sp>
        <p:nvSpPr>
          <p:cNvPr id="9" name="灯片编号占位符 3">
            <a:extLst>
              <a:ext uri="{FF2B5EF4-FFF2-40B4-BE49-F238E27FC236}">
                <a16:creationId xmlns:a16="http://schemas.microsoft.com/office/drawing/2014/main" id="{336BD761-2DBB-49F6-A0C7-9002DABE52B6}"/>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16</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0" name="图片 9" descr="图片包含 游戏机, 建筑, 标志, 围栏&#10;&#10;描述已自动生成">
            <a:extLst>
              <a:ext uri="{FF2B5EF4-FFF2-40B4-BE49-F238E27FC236}">
                <a16:creationId xmlns:a16="http://schemas.microsoft.com/office/drawing/2014/main" id="{C14FAED3-99BB-45EF-A81D-8503D7235065}"/>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10012616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20678" y="26432"/>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103277" y="100490"/>
            <a:ext cx="4468723"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四、概念（功能）设计（</a:t>
            </a:r>
            <a:r>
              <a:rPr lang="en-US" altLang="zh-CN" sz="2400" b="1" dirty="0">
                <a:latin typeface="微软雅黑" panose="020B0503020204020204" pitchFamily="34" charset="-122"/>
                <a:ea typeface="微软雅黑" panose="020B0503020204020204" pitchFamily="34" charset="-122"/>
              </a:rPr>
              <a:t>3-4</a:t>
            </a:r>
            <a:r>
              <a:rPr lang="zh-CN" altLang="en-US" sz="2400" b="1" dirty="0">
                <a:latin typeface="微软雅黑" panose="020B0503020204020204" pitchFamily="34" charset="-122"/>
                <a:ea typeface="微软雅黑" panose="020B0503020204020204" pitchFamily="34" charset="-122"/>
              </a:rPr>
              <a:t>页）</a:t>
            </a:r>
            <a:endParaRPr lang="zh-CN" altLang="en-US" dirty="0"/>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0" y="620744"/>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6091EBFB-DF03-4DF7-881F-2A667A9F2CE6}"/>
              </a:ext>
            </a:extLst>
          </p:cNvPr>
          <p:cNvSpPr txBox="1"/>
          <p:nvPr/>
        </p:nvSpPr>
        <p:spPr>
          <a:xfrm>
            <a:off x="404422" y="1323774"/>
            <a:ext cx="8336166" cy="741037"/>
          </a:xfrm>
          <a:prstGeom prst="rect">
            <a:avLst/>
          </a:prstGeom>
          <a:noFill/>
        </p:spPr>
        <p:txBody>
          <a:bodyPr wrap="square">
            <a:spAutoFit/>
          </a:bodyPr>
          <a:lstStyle>
            <a:defPPr>
              <a:defRPr lang="en-US"/>
            </a:defPPr>
            <a:lvl1pPr>
              <a:lnSpc>
                <a:spcPct val="150000"/>
              </a:lnSpc>
              <a:tabLst>
                <a:tab pos="2667635" algn="ctr"/>
                <a:tab pos="5904230" algn="r"/>
              </a:tabLst>
              <a:defRPr sz="2000" kern="100">
                <a:effectLst/>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en-US" sz="1500" dirty="0"/>
              <a:t>（给出各个子功能模块最终的</a:t>
            </a:r>
            <a:r>
              <a:rPr lang="zh-CN" altLang="en-US" sz="1500" b="1" dirty="0">
                <a:solidFill>
                  <a:srgbClr val="C00000"/>
                </a:solidFill>
              </a:rPr>
              <a:t>实现途径</a:t>
            </a:r>
            <a:r>
              <a:rPr lang="en-US" altLang="zh-CN" sz="1500" b="1" dirty="0">
                <a:solidFill>
                  <a:srgbClr val="C00000"/>
                </a:solidFill>
              </a:rPr>
              <a:t>/</a:t>
            </a:r>
            <a:r>
              <a:rPr lang="zh-CN" altLang="en-US" sz="1500" b="1" dirty="0">
                <a:solidFill>
                  <a:srgbClr val="C00000"/>
                </a:solidFill>
              </a:rPr>
              <a:t>方案</a:t>
            </a:r>
            <a:r>
              <a:rPr lang="en-US" altLang="zh-CN" sz="1500" b="1" dirty="0">
                <a:solidFill>
                  <a:srgbClr val="C00000"/>
                </a:solidFill>
              </a:rPr>
              <a:t>/</a:t>
            </a:r>
            <a:r>
              <a:rPr lang="zh-CN" altLang="en-US" sz="1500" b="1" dirty="0">
                <a:solidFill>
                  <a:srgbClr val="C00000"/>
                </a:solidFill>
              </a:rPr>
              <a:t>方法</a:t>
            </a:r>
            <a:r>
              <a:rPr lang="zh-CN" altLang="en-US" sz="1500" dirty="0"/>
              <a:t>。主要是</a:t>
            </a:r>
            <a:r>
              <a:rPr lang="zh-CN" altLang="en-US" sz="1500" b="1" dirty="0">
                <a:solidFill>
                  <a:srgbClr val="C00000"/>
                </a:solidFill>
                <a:latin typeface="华文楷体" panose="02010600040101010101" pitchFamily="2" charset="-122"/>
                <a:ea typeface="华文楷体" panose="02010600040101010101" pitchFamily="2" charset="-122"/>
              </a:rPr>
              <a:t>总结性的结论</a:t>
            </a:r>
            <a:r>
              <a:rPr lang="zh-CN" altLang="en-US" sz="1500" dirty="0"/>
              <a:t>，对比过程不必展开描述，展现出最终方案是优劣分析的结果即可，增强科学性。）</a:t>
            </a:r>
            <a:endParaRPr lang="zh-CN" altLang="zh-CN" sz="1500" dirty="0"/>
          </a:p>
        </p:txBody>
      </p:sp>
      <p:sp>
        <p:nvSpPr>
          <p:cNvPr id="8" name="文本框 7">
            <a:extLst>
              <a:ext uri="{FF2B5EF4-FFF2-40B4-BE49-F238E27FC236}">
                <a16:creationId xmlns:a16="http://schemas.microsoft.com/office/drawing/2014/main" id="{581B7CAE-5055-49D7-B3A5-047F8C08F747}"/>
              </a:ext>
            </a:extLst>
          </p:cNvPr>
          <p:cNvSpPr txBox="1"/>
          <p:nvPr/>
        </p:nvSpPr>
        <p:spPr>
          <a:xfrm>
            <a:off x="314842" y="880233"/>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展品子功能实现原理方案设计（</a:t>
            </a:r>
            <a:r>
              <a:rPr lang="en-US" altLang="zh-CN" b="1" kern="100" dirty="0">
                <a:latin typeface="Times New Roman" panose="02020603050405020304" pitchFamily="18" charset="0"/>
                <a:ea typeface="宋体" panose="02010600030101010101" pitchFamily="2" charset="-122"/>
                <a:cs typeface="Times New Roman" panose="02020603050405020304" pitchFamily="18" charset="0"/>
              </a:rPr>
              <a:t>1-2</a:t>
            </a:r>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页）</a:t>
            </a:r>
            <a:endParaRPr lang="zh-CN" altLang="en-US" b="1" dirty="0"/>
          </a:p>
        </p:txBody>
      </p:sp>
      <p:sp>
        <p:nvSpPr>
          <p:cNvPr id="9" name="灯片编号占位符 3">
            <a:extLst>
              <a:ext uri="{FF2B5EF4-FFF2-40B4-BE49-F238E27FC236}">
                <a16:creationId xmlns:a16="http://schemas.microsoft.com/office/drawing/2014/main" id="{68F23194-CE50-4EA2-AC8E-EAB2C74C6EF0}"/>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17</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0" name="图片 9" descr="图片包含 游戏机, 建筑, 标志, 围栏&#10;&#10;描述已自动生成">
            <a:extLst>
              <a:ext uri="{FF2B5EF4-FFF2-40B4-BE49-F238E27FC236}">
                <a16:creationId xmlns:a16="http://schemas.microsoft.com/office/drawing/2014/main" id="{7296D583-AF4B-461E-A4E1-27B7D6056576}"/>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1568133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54E6A52A-9D59-4957-AEBE-6E39642D0F93}"/>
              </a:ext>
            </a:extLst>
          </p:cNvPr>
          <p:cNvSpPr txBox="1"/>
          <p:nvPr/>
        </p:nvSpPr>
        <p:spPr>
          <a:xfrm>
            <a:off x="1843700" y="1785287"/>
            <a:ext cx="4052455" cy="3226461"/>
          </a:xfrm>
          <a:prstGeom prst="rect">
            <a:avLst/>
          </a:prstGeom>
          <a:noFill/>
        </p:spPr>
        <p:txBody>
          <a:bodyPr wrap="square" rtlCol="0">
            <a:spAutoFit/>
          </a:bodyPr>
          <a:lstStyle/>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一、选题背景</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二、展品选题</a:t>
            </a: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三、设计任务书</a:t>
            </a: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四、概念（功能）设计</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a:p>
            <a:pPr>
              <a:lnSpc>
                <a:spcPct val="200000"/>
              </a:lnSpc>
            </a:pPr>
            <a:r>
              <a:rPr lang="zh-CN" altLang="en-US" sz="2100" b="1" dirty="0">
                <a:latin typeface="微软雅黑" panose="020B0503020204020204" pitchFamily="34" charset="-122"/>
                <a:ea typeface="微软雅黑" panose="020B0503020204020204" pitchFamily="34" charset="-122"/>
              </a:rPr>
              <a:t>五、原理方案设计</a:t>
            </a:r>
            <a:endParaRPr lang="en-US" altLang="zh-CN" sz="2100" b="1" dirty="0">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124A30EE-16D7-4CBA-BA6C-6B3E28C87278}"/>
              </a:ext>
            </a:extLst>
          </p:cNvPr>
          <p:cNvSpPr txBox="1"/>
          <p:nvPr/>
        </p:nvSpPr>
        <p:spPr>
          <a:xfrm>
            <a:off x="948115" y="946454"/>
            <a:ext cx="1238485" cy="715581"/>
          </a:xfrm>
          <a:prstGeom prst="rect">
            <a:avLst/>
          </a:prstGeom>
          <a:noFill/>
        </p:spPr>
        <p:txBody>
          <a:bodyPr wrap="square" rtlCol="0">
            <a:spAutoFit/>
          </a:bodyPr>
          <a:lstStyle/>
          <a:p>
            <a:r>
              <a:rPr lang="zh-CN" altLang="en-US" sz="4050" b="1" dirty="0">
                <a:latin typeface="华文隶书" panose="02010800040101010101" pitchFamily="2" charset="-122"/>
                <a:ea typeface="华文隶书" panose="02010800040101010101" pitchFamily="2" charset="-122"/>
              </a:rPr>
              <a:t>目录</a:t>
            </a:r>
            <a:endParaRPr lang="en-US" altLang="zh-CN" sz="4050" b="1" dirty="0">
              <a:latin typeface="华文隶书" panose="02010800040101010101" pitchFamily="2" charset="-122"/>
              <a:ea typeface="华文隶书" panose="02010800040101010101" pitchFamily="2" charset="-122"/>
            </a:endParaRPr>
          </a:p>
        </p:txBody>
      </p:sp>
    </p:spTree>
    <p:extLst>
      <p:ext uri="{BB962C8B-B14F-4D97-AF65-F5344CB8AC3E}">
        <p14:creationId xmlns:p14="http://schemas.microsoft.com/office/powerpoint/2010/main" val="38825867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20678" y="26432"/>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103277" y="100490"/>
            <a:ext cx="4468723"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五、原理方案设计（</a:t>
            </a:r>
            <a:r>
              <a:rPr lang="en-US" altLang="zh-CN" sz="2400" b="1" dirty="0">
                <a:latin typeface="微软雅黑" panose="020B0503020204020204" pitchFamily="34" charset="-122"/>
                <a:ea typeface="微软雅黑" panose="020B0503020204020204" pitchFamily="34" charset="-122"/>
              </a:rPr>
              <a:t>4-5</a:t>
            </a:r>
            <a:r>
              <a:rPr lang="zh-CN" altLang="en-US" sz="2400" b="1" dirty="0">
                <a:latin typeface="微软雅黑" panose="020B0503020204020204" pitchFamily="34" charset="-122"/>
                <a:ea typeface="微软雅黑" panose="020B0503020204020204" pitchFamily="34" charset="-122"/>
              </a:rPr>
              <a:t>页）</a:t>
            </a:r>
            <a:endParaRPr lang="zh-CN" altLang="en-US" dirty="0"/>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0" y="620744"/>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6091EBFB-DF03-4DF7-881F-2A667A9F2CE6}"/>
              </a:ext>
            </a:extLst>
          </p:cNvPr>
          <p:cNvSpPr txBox="1"/>
          <p:nvPr/>
        </p:nvSpPr>
        <p:spPr>
          <a:xfrm>
            <a:off x="404421" y="1323774"/>
            <a:ext cx="8318237" cy="751872"/>
          </a:xfrm>
          <a:prstGeom prst="rect">
            <a:avLst/>
          </a:prstGeom>
          <a:noFill/>
        </p:spPr>
        <p:txBody>
          <a:bodyPr wrap="square">
            <a:spAutoFit/>
          </a:bodyPr>
          <a:lstStyle>
            <a:defPPr>
              <a:defRPr lang="en-US"/>
            </a:defPPr>
            <a:lvl1pPr>
              <a:lnSpc>
                <a:spcPct val="150000"/>
              </a:lnSpc>
              <a:tabLst>
                <a:tab pos="2667635" algn="ctr"/>
                <a:tab pos="5904230" algn="r"/>
              </a:tabLst>
              <a:defRPr sz="2000" kern="100">
                <a:effectLst/>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en-US" sz="1500" dirty="0"/>
              <a:t>（给执行机构最终的</a:t>
            </a:r>
            <a:r>
              <a:rPr lang="zh-CN" altLang="en-US" sz="1500" dirty="0">
                <a:solidFill>
                  <a:srgbClr val="C00000"/>
                </a:solidFill>
              </a:rPr>
              <a:t>设计结构、运动和动力设计的结果</a:t>
            </a:r>
            <a:r>
              <a:rPr lang="zh-CN" altLang="en-US" sz="1500" dirty="0"/>
              <a:t>，</a:t>
            </a:r>
            <a:r>
              <a:rPr lang="zh-CN" altLang="en-US" sz="1500" b="1" dirty="0">
                <a:solidFill>
                  <a:srgbClr val="C00000"/>
                </a:solidFill>
              </a:rPr>
              <a:t>重要的尺寸参数设计计算过程</a:t>
            </a:r>
            <a:r>
              <a:rPr lang="zh-CN" altLang="en-US" sz="1500" dirty="0"/>
              <a:t>给出即可，其他内容不必展开介绍。）</a:t>
            </a:r>
            <a:r>
              <a:rPr lang="zh-CN" altLang="en-US" sz="1500" dirty="0">
                <a:latin typeface="华文楷体" panose="02010600040101010101" pitchFamily="2" charset="-122"/>
                <a:ea typeface="华文楷体" panose="02010600040101010101" pitchFamily="2" charset="-122"/>
              </a:rPr>
              <a:t>（这一部分主要是总结性的结论）</a:t>
            </a:r>
            <a:endParaRPr lang="zh-CN" altLang="zh-CN" sz="1500" dirty="0">
              <a:latin typeface="华文楷体" panose="02010600040101010101" pitchFamily="2" charset="-122"/>
              <a:ea typeface="华文楷体" panose="02010600040101010101" pitchFamily="2" charset="-122"/>
            </a:endParaRPr>
          </a:p>
        </p:txBody>
      </p:sp>
      <p:sp>
        <p:nvSpPr>
          <p:cNvPr id="8" name="文本框 7">
            <a:extLst>
              <a:ext uri="{FF2B5EF4-FFF2-40B4-BE49-F238E27FC236}">
                <a16:creationId xmlns:a16="http://schemas.microsoft.com/office/drawing/2014/main" id="{581B7CAE-5055-49D7-B3A5-047F8C08F747}"/>
              </a:ext>
            </a:extLst>
          </p:cNvPr>
          <p:cNvSpPr txBox="1"/>
          <p:nvPr/>
        </p:nvSpPr>
        <p:spPr>
          <a:xfrm>
            <a:off x="314842" y="880233"/>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执行机构运动与动力设计</a:t>
            </a:r>
            <a:endParaRPr lang="zh-CN" altLang="en-US" b="1" dirty="0"/>
          </a:p>
        </p:txBody>
      </p:sp>
      <p:sp>
        <p:nvSpPr>
          <p:cNvPr id="10" name="灯片编号占位符 3">
            <a:extLst>
              <a:ext uri="{FF2B5EF4-FFF2-40B4-BE49-F238E27FC236}">
                <a16:creationId xmlns:a16="http://schemas.microsoft.com/office/drawing/2014/main" id="{50609D74-B2A5-4FBB-A728-9A5CBAE2FCB2}"/>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19</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1" name="图片 10" descr="图片包含 游戏机, 建筑, 标志, 围栏&#10;&#10;描述已自动生成">
            <a:extLst>
              <a:ext uri="{FF2B5EF4-FFF2-40B4-BE49-F238E27FC236}">
                <a16:creationId xmlns:a16="http://schemas.microsoft.com/office/drawing/2014/main" id="{812C9D6F-AB46-4D15-A641-714F3EB21C20}"/>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1091753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7A6D066-2501-4B72-B20D-69CC1958BBA7}"/>
              </a:ext>
            </a:extLst>
          </p:cNvPr>
          <p:cNvSpPr txBox="1"/>
          <p:nvPr/>
        </p:nvSpPr>
        <p:spPr>
          <a:xfrm>
            <a:off x="948115" y="946454"/>
            <a:ext cx="1238485" cy="715581"/>
          </a:xfrm>
          <a:prstGeom prst="rect">
            <a:avLst/>
          </a:prstGeom>
          <a:noFill/>
        </p:spPr>
        <p:txBody>
          <a:bodyPr wrap="square" rtlCol="0">
            <a:spAutoFit/>
          </a:bodyPr>
          <a:lstStyle/>
          <a:p>
            <a:r>
              <a:rPr lang="zh-CN" altLang="en-US" sz="4050" b="1" dirty="0">
                <a:latin typeface="华文隶书" panose="02010800040101010101" pitchFamily="2" charset="-122"/>
                <a:ea typeface="华文隶书" panose="02010800040101010101" pitchFamily="2" charset="-122"/>
              </a:rPr>
              <a:t>目录</a:t>
            </a:r>
            <a:endParaRPr lang="en-US" altLang="zh-CN" sz="4050" b="1" dirty="0">
              <a:latin typeface="华文隶书" panose="02010800040101010101" pitchFamily="2" charset="-122"/>
              <a:ea typeface="华文隶书" panose="02010800040101010101" pitchFamily="2" charset="-122"/>
            </a:endParaRPr>
          </a:p>
        </p:txBody>
      </p:sp>
      <p:sp>
        <p:nvSpPr>
          <p:cNvPr id="3" name="文本框 2">
            <a:extLst>
              <a:ext uri="{FF2B5EF4-FFF2-40B4-BE49-F238E27FC236}">
                <a16:creationId xmlns:a16="http://schemas.microsoft.com/office/drawing/2014/main" id="{54E6A52A-9D59-4957-AEBE-6E39642D0F93}"/>
              </a:ext>
            </a:extLst>
          </p:cNvPr>
          <p:cNvSpPr txBox="1"/>
          <p:nvPr/>
        </p:nvSpPr>
        <p:spPr>
          <a:xfrm>
            <a:off x="1843700" y="1785287"/>
            <a:ext cx="4052455" cy="3226461"/>
          </a:xfrm>
          <a:prstGeom prst="rect">
            <a:avLst/>
          </a:prstGeom>
          <a:noFill/>
        </p:spPr>
        <p:txBody>
          <a:bodyPr wrap="square" rtlCol="0">
            <a:spAutoFit/>
          </a:bodyPr>
          <a:lstStyle/>
          <a:p>
            <a:pPr>
              <a:lnSpc>
                <a:spcPct val="200000"/>
              </a:lnSpc>
            </a:pPr>
            <a:r>
              <a:rPr lang="zh-CN" altLang="en-US" sz="2100" b="1" dirty="0">
                <a:latin typeface="微软雅黑" panose="020B0503020204020204" pitchFamily="34" charset="-122"/>
                <a:ea typeface="微软雅黑" panose="020B0503020204020204" pitchFamily="34" charset="-122"/>
              </a:rPr>
              <a:t>一、选题背景</a:t>
            </a:r>
            <a:endParaRPr lang="en-US" altLang="zh-CN" sz="2100" b="1" dirty="0">
              <a:latin typeface="微软雅黑" panose="020B0503020204020204" pitchFamily="34" charset="-122"/>
              <a:ea typeface="微软雅黑" panose="020B0503020204020204" pitchFamily="34" charset="-122"/>
            </a:endParaRP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二、展品选题</a:t>
            </a: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三、设计任务书</a:t>
            </a: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四、概念（功能）设计</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五、原理方案设计</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8265874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20678" y="26432"/>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103277" y="100490"/>
            <a:ext cx="4468723"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五、原理方案设计（</a:t>
            </a:r>
            <a:r>
              <a:rPr lang="en-US" altLang="zh-CN" sz="2400" b="1" dirty="0">
                <a:latin typeface="微软雅黑" panose="020B0503020204020204" pitchFamily="34" charset="-122"/>
                <a:ea typeface="微软雅黑" panose="020B0503020204020204" pitchFamily="34" charset="-122"/>
              </a:rPr>
              <a:t>4-5</a:t>
            </a:r>
            <a:r>
              <a:rPr lang="zh-CN" altLang="en-US" sz="2400" b="1" dirty="0">
                <a:latin typeface="微软雅黑" panose="020B0503020204020204" pitchFamily="34" charset="-122"/>
                <a:ea typeface="微软雅黑" panose="020B0503020204020204" pitchFamily="34" charset="-122"/>
              </a:rPr>
              <a:t>页）</a:t>
            </a:r>
            <a:endParaRPr lang="zh-CN" altLang="en-US" dirty="0"/>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0" y="620744"/>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6091EBFB-DF03-4DF7-881F-2A667A9F2CE6}"/>
              </a:ext>
            </a:extLst>
          </p:cNvPr>
          <p:cNvSpPr txBox="1"/>
          <p:nvPr/>
        </p:nvSpPr>
        <p:spPr>
          <a:xfrm>
            <a:off x="404422" y="1323774"/>
            <a:ext cx="7939478" cy="751872"/>
          </a:xfrm>
          <a:prstGeom prst="rect">
            <a:avLst/>
          </a:prstGeom>
          <a:noFill/>
        </p:spPr>
        <p:txBody>
          <a:bodyPr wrap="square">
            <a:spAutoFit/>
          </a:bodyPr>
          <a:lstStyle>
            <a:defPPr>
              <a:defRPr lang="en-US"/>
            </a:defPPr>
            <a:lvl1pPr>
              <a:lnSpc>
                <a:spcPct val="150000"/>
              </a:lnSpc>
              <a:tabLst>
                <a:tab pos="2667635" algn="ctr"/>
                <a:tab pos="5904230" algn="r"/>
              </a:tabLst>
              <a:defRPr sz="2000" kern="100">
                <a:effectLst/>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en-US" sz="1500" dirty="0"/>
              <a:t>（给出最终选择的原动机即可，可附以外观图增加可观性。</a:t>
            </a:r>
            <a:r>
              <a:rPr lang="zh-CN" altLang="en-US" sz="1500" b="1" dirty="0">
                <a:solidFill>
                  <a:srgbClr val="C00000"/>
                </a:solidFill>
              </a:rPr>
              <a:t>原动机主要性能指标参数及其选择依据要写清楚</a:t>
            </a:r>
            <a:r>
              <a:rPr lang="zh-CN" altLang="en-US" sz="1500" dirty="0"/>
              <a:t>，其余计算过程不必展开。）</a:t>
            </a:r>
            <a:r>
              <a:rPr lang="zh-CN" altLang="en-US" sz="1500" dirty="0">
                <a:latin typeface="华文楷体" panose="02010600040101010101" pitchFamily="2" charset="-122"/>
                <a:ea typeface="华文楷体" panose="02010600040101010101" pitchFamily="2" charset="-122"/>
              </a:rPr>
              <a:t>（这一部分主要是总结性的结论）</a:t>
            </a:r>
            <a:endParaRPr lang="zh-CN" altLang="zh-CN" sz="1500" dirty="0">
              <a:latin typeface="华文楷体" panose="02010600040101010101" pitchFamily="2" charset="-122"/>
              <a:ea typeface="华文楷体" panose="02010600040101010101" pitchFamily="2" charset="-122"/>
            </a:endParaRPr>
          </a:p>
        </p:txBody>
      </p:sp>
      <p:sp>
        <p:nvSpPr>
          <p:cNvPr id="8" name="文本框 7">
            <a:extLst>
              <a:ext uri="{FF2B5EF4-FFF2-40B4-BE49-F238E27FC236}">
                <a16:creationId xmlns:a16="http://schemas.microsoft.com/office/drawing/2014/main" id="{581B7CAE-5055-49D7-B3A5-047F8C08F747}"/>
              </a:ext>
            </a:extLst>
          </p:cNvPr>
          <p:cNvSpPr txBox="1"/>
          <p:nvPr/>
        </p:nvSpPr>
        <p:spPr>
          <a:xfrm>
            <a:off x="314842" y="880233"/>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原动机选择</a:t>
            </a:r>
            <a:endParaRPr lang="zh-CN" altLang="en-US" b="1" dirty="0"/>
          </a:p>
        </p:txBody>
      </p:sp>
      <p:sp>
        <p:nvSpPr>
          <p:cNvPr id="11" name="灯片编号占位符 3">
            <a:extLst>
              <a:ext uri="{FF2B5EF4-FFF2-40B4-BE49-F238E27FC236}">
                <a16:creationId xmlns:a16="http://schemas.microsoft.com/office/drawing/2014/main" id="{FB57F05F-820A-4397-83E1-5836232B3630}"/>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20</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3" name="图片 12" descr="图片包含 游戏机, 建筑, 标志, 围栏&#10;&#10;描述已自动生成">
            <a:extLst>
              <a:ext uri="{FF2B5EF4-FFF2-40B4-BE49-F238E27FC236}">
                <a16:creationId xmlns:a16="http://schemas.microsoft.com/office/drawing/2014/main" id="{5D2A4160-7154-4E90-9F96-FD3844D5E601}"/>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2833018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20678" y="26432"/>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103277" y="100490"/>
            <a:ext cx="4468723"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五、原理方案设计（</a:t>
            </a:r>
            <a:r>
              <a:rPr lang="en-US" altLang="zh-CN" sz="2400" b="1" dirty="0">
                <a:latin typeface="微软雅黑" panose="020B0503020204020204" pitchFamily="34" charset="-122"/>
                <a:ea typeface="微软雅黑" panose="020B0503020204020204" pitchFamily="34" charset="-122"/>
              </a:rPr>
              <a:t>4-5</a:t>
            </a:r>
            <a:r>
              <a:rPr lang="zh-CN" altLang="en-US" sz="2400" b="1" dirty="0">
                <a:latin typeface="微软雅黑" panose="020B0503020204020204" pitchFamily="34" charset="-122"/>
                <a:ea typeface="微软雅黑" panose="020B0503020204020204" pitchFamily="34" charset="-122"/>
              </a:rPr>
              <a:t>页）</a:t>
            </a:r>
            <a:endParaRPr lang="zh-CN" altLang="en-US" dirty="0"/>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0" y="620744"/>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53360824-60C8-406D-89A0-8A994EE6B507}"/>
              </a:ext>
            </a:extLst>
          </p:cNvPr>
          <p:cNvSpPr txBox="1"/>
          <p:nvPr/>
        </p:nvSpPr>
        <p:spPr>
          <a:xfrm>
            <a:off x="103277" y="862887"/>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传动系统原理方案设计</a:t>
            </a:r>
            <a:endParaRPr lang="zh-CN" altLang="en-US" b="1" dirty="0"/>
          </a:p>
        </p:txBody>
      </p:sp>
      <p:sp>
        <p:nvSpPr>
          <p:cNvPr id="10" name="文本框 9">
            <a:extLst>
              <a:ext uri="{FF2B5EF4-FFF2-40B4-BE49-F238E27FC236}">
                <a16:creationId xmlns:a16="http://schemas.microsoft.com/office/drawing/2014/main" id="{0F52DFBB-654D-4486-A5DD-B73AE7F6681F}"/>
              </a:ext>
            </a:extLst>
          </p:cNvPr>
          <p:cNvSpPr txBox="1"/>
          <p:nvPr/>
        </p:nvSpPr>
        <p:spPr>
          <a:xfrm>
            <a:off x="119605" y="1326160"/>
            <a:ext cx="7939478" cy="394788"/>
          </a:xfrm>
          <a:prstGeom prst="rect">
            <a:avLst/>
          </a:prstGeom>
          <a:noFill/>
        </p:spPr>
        <p:txBody>
          <a:bodyPr wrap="square">
            <a:spAutoFit/>
          </a:bodyPr>
          <a:lstStyle>
            <a:defPPr>
              <a:defRPr lang="en-US"/>
            </a:defPPr>
            <a:lvl1pPr>
              <a:lnSpc>
                <a:spcPct val="150000"/>
              </a:lnSpc>
              <a:tabLst>
                <a:tab pos="2667635" algn="ctr"/>
                <a:tab pos="5904230" algn="r"/>
              </a:tabLst>
              <a:defRPr sz="2000" kern="100">
                <a:effectLst/>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en-US" sz="1500" dirty="0"/>
              <a:t>（给出传动系统的</a:t>
            </a:r>
            <a:r>
              <a:rPr lang="zh-CN" altLang="en-US" sz="1500" b="1" dirty="0">
                <a:solidFill>
                  <a:srgbClr val="C00000"/>
                </a:solidFill>
              </a:rPr>
              <a:t>设计方案</a:t>
            </a:r>
            <a:r>
              <a:rPr lang="zh-CN" altLang="en-US" sz="1500" dirty="0">
                <a:solidFill>
                  <a:srgbClr val="C00000"/>
                </a:solidFill>
              </a:rPr>
              <a:t>，</a:t>
            </a:r>
            <a:r>
              <a:rPr lang="zh-CN" altLang="en-US" sz="1500" dirty="0"/>
              <a:t>包括</a:t>
            </a:r>
            <a:r>
              <a:rPr lang="zh-CN" altLang="en-US" sz="1500" b="1" dirty="0">
                <a:solidFill>
                  <a:srgbClr val="C00000"/>
                </a:solidFill>
              </a:rPr>
              <a:t>机构运动简图</a:t>
            </a:r>
            <a:r>
              <a:rPr lang="zh-CN" altLang="en-US" sz="1500" dirty="0"/>
              <a:t>等。）</a:t>
            </a:r>
            <a:endParaRPr lang="zh-CN" altLang="zh-CN" sz="1500" dirty="0"/>
          </a:p>
        </p:txBody>
      </p:sp>
      <p:sp>
        <p:nvSpPr>
          <p:cNvPr id="11" name="灯片编号占位符 3">
            <a:extLst>
              <a:ext uri="{FF2B5EF4-FFF2-40B4-BE49-F238E27FC236}">
                <a16:creationId xmlns:a16="http://schemas.microsoft.com/office/drawing/2014/main" id="{FB57F05F-820A-4397-83E1-5836232B3630}"/>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21</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3" name="图片 12" descr="图片包含 游戏机, 建筑, 标志, 围栏&#10;&#10;描述已自动生成">
            <a:extLst>
              <a:ext uri="{FF2B5EF4-FFF2-40B4-BE49-F238E27FC236}">
                <a16:creationId xmlns:a16="http://schemas.microsoft.com/office/drawing/2014/main" id="{5D2A4160-7154-4E90-9F96-FD3844D5E601}"/>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18627729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20678" y="26432"/>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103277" y="100490"/>
            <a:ext cx="4468723"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五、原理方案设计（</a:t>
            </a:r>
            <a:r>
              <a:rPr lang="en-US" altLang="zh-CN" sz="2400" b="1" dirty="0">
                <a:latin typeface="微软雅黑" panose="020B0503020204020204" pitchFamily="34" charset="-122"/>
                <a:ea typeface="微软雅黑" panose="020B0503020204020204" pitchFamily="34" charset="-122"/>
              </a:rPr>
              <a:t>3-5</a:t>
            </a:r>
            <a:r>
              <a:rPr lang="zh-CN" altLang="en-US" sz="2400" b="1" dirty="0">
                <a:latin typeface="微软雅黑" panose="020B0503020204020204" pitchFamily="34" charset="-122"/>
                <a:ea typeface="微软雅黑" panose="020B0503020204020204" pitchFamily="34" charset="-122"/>
              </a:rPr>
              <a:t>页）</a:t>
            </a:r>
            <a:endParaRPr lang="zh-CN" altLang="en-US" dirty="0"/>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0" y="620744"/>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6091EBFB-DF03-4DF7-881F-2A667A9F2CE6}"/>
              </a:ext>
            </a:extLst>
          </p:cNvPr>
          <p:cNvSpPr txBox="1"/>
          <p:nvPr/>
        </p:nvSpPr>
        <p:spPr>
          <a:xfrm>
            <a:off x="404421" y="1323774"/>
            <a:ext cx="8548747" cy="394788"/>
          </a:xfrm>
          <a:prstGeom prst="rect">
            <a:avLst/>
          </a:prstGeom>
          <a:noFill/>
        </p:spPr>
        <p:txBody>
          <a:bodyPr wrap="square">
            <a:spAutoFit/>
          </a:bodyPr>
          <a:lstStyle>
            <a:defPPr>
              <a:defRPr lang="en-US"/>
            </a:defPPr>
            <a:lvl1pPr>
              <a:lnSpc>
                <a:spcPct val="150000"/>
              </a:lnSpc>
              <a:tabLst>
                <a:tab pos="2667635" algn="ctr"/>
                <a:tab pos="5904230" algn="r"/>
              </a:tabLst>
              <a:defRPr sz="2000" kern="100">
                <a:effectLst/>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en-US" sz="1500" dirty="0"/>
              <a:t>（简述主要结构和主要功能部件，最后应给出</a:t>
            </a:r>
            <a:r>
              <a:rPr lang="zh-CN" altLang="en-US" sz="1500" b="1" dirty="0">
                <a:solidFill>
                  <a:srgbClr val="C00000"/>
                </a:solidFill>
              </a:rPr>
              <a:t>效果图（注意标注出重要的外形尺寸）</a:t>
            </a:r>
            <a:r>
              <a:rPr lang="zh-CN" altLang="en-US" sz="1500" dirty="0"/>
              <a:t>并简要介绍。）</a:t>
            </a:r>
            <a:endParaRPr lang="zh-CN" altLang="zh-CN" sz="1500" dirty="0"/>
          </a:p>
        </p:txBody>
      </p:sp>
      <p:sp>
        <p:nvSpPr>
          <p:cNvPr id="8" name="文本框 7">
            <a:extLst>
              <a:ext uri="{FF2B5EF4-FFF2-40B4-BE49-F238E27FC236}">
                <a16:creationId xmlns:a16="http://schemas.microsoft.com/office/drawing/2014/main" id="{581B7CAE-5055-49D7-B3A5-047F8C08F747}"/>
              </a:ext>
            </a:extLst>
          </p:cNvPr>
          <p:cNvSpPr txBox="1"/>
          <p:nvPr/>
        </p:nvSpPr>
        <p:spPr>
          <a:xfrm>
            <a:off x="314842" y="880233"/>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展品结构组成</a:t>
            </a:r>
            <a:endParaRPr lang="zh-CN" altLang="en-US" b="1" dirty="0"/>
          </a:p>
        </p:txBody>
      </p:sp>
      <p:sp>
        <p:nvSpPr>
          <p:cNvPr id="11" name="灯片编号占位符 3">
            <a:extLst>
              <a:ext uri="{FF2B5EF4-FFF2-40B4-BE49-F238E27FC236}">
                <a16:creationId xmlns:a16="http://schemas.microsoft.com/office/drawing/2014/main" id="{1C627ECF-A94E-4868-AFD3-733218B02EE6}"/>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22</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3" name="图片 12" descr="图片包含 游戏机, 建筑, 标志, 围栏&#10;&#10;描述已自动生成">
            <a:extLst>
              <a:ext uri="{FF2B5EF4-FFF2-40B4-BE49-F238E27FC236}">
                <a16:creationId xmlns:a16="http://schemas.microsoft.com/office/drawing/2014/main" id="{8E0FC3FC-B773-4424-9161-3237AB74182D}"/>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19452128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A8F9A856-79F5-4568-ACDC-AD9F26798D19}"/>
              </a:ext>
            </a:extLst>
          </p:cNvPr>
          <p:cNvSpPr/>
          <p:nvPr/>
        </p:nvSpPr>
        <p:spPr>
          <a:xfrm>
            <a:off x="758669" y="2528753"/>
            <a:ext cx="6370976" cy="900246"/>
          </a:xfrm>
          <a:prstGeom prst="rect">
            <a:avLst/>
          </a:prstGeom>
          <a:noFill/>
        </p:spPr>
        <p:txBody>
          <a:bodyPr wrap="none" lIns="68580" tIns="34290" rIns="68580" bIns="34290">
            <a:spAutoFit/>
          </a:bodyPr>
          <a:lstStyle/>
          <a:p>
            <a:pPr algn="ctr"/>
            <a:r>
              <a:rPr lang="zh-CN" altLang="en-US" sz="5400" b="1" dirty="0">
                <a:ln w="9525">
                  <a:solidFill>
                    <a:srgbClr val="7030A0"/>
                  </a:solidFill>
                  <a:prstDash val="solid"/>
                </a:ln>
                <a:solidFill>
                  <a:srgbClr val="7030A0"/>
                </a:solidFill>
                <a:effectLst>
                  <a:outerShdw blurRad="12700" dist="38100" dir="2700000" algn="tl" rotWithShape="0">
                    <a:schemeClr val="accent5">
                      <a:lumMod val="60000"/>
                      <a:lumOff val="40000"/>
                    </a:schemeClr>
                  </a:outerShdw>
                </a:effectLst>
              </a:rPr>
              <a:t>敬请老师批评指正！</a:t>
            </a:r>
          </a:p>
        </p:txBody>
      </p:sp>
      <p:grpSp>
        <p:nvGrpSpPr>
          <p:cNvPr id="4" name="组合 3">
            <a:extLst>
              <a:ext uri="{FF2B5EF4-FFF2-40B4-BE49-F238E27FC236}">
                <a16:creationId xmlns:a16="http://schemas.microsoft.com/office/drawing/2014/main" id="{1BF207F5-9088-49B3-A9E0-242C5D1FE5EB}"/>
              </a:ext>
            </a:extLst>
          </p:cNvPr>
          <p:cNvGrpSpPr/>
          <p:nvPr/>
        </p:nvGrpSpPr>
        <p:grpSpPr>
          <a:xfrm>
            <a:off x="0" y="111189"/>
            <a:ext cx="2733932" cy="252826"/>
            <a:chOff x="251917" y="451558"/>
            <a:chExt cx="3645243" cy="337101"/>
          </a:xfrm>
        </p:grpSpPr>
        <p:sp>
          <p:nvSpPr>
            <p:cNvPr id="5" name="TextBox 11">
              <a:extLst>
                <a:ext uri="{FF2B5EF4-FFF2-40B4-BE49-F238E27FC236}">
                  <a16:creationId xmlns:a16="http://schemas.microsoft.com/office/drawing/2014/main" id="{1B6E3021-3F8E-479D-B01D-BC1D39D2DD55}"/>
                </a:ext>
              </a:extLst>
            </p:cNvPr>
            <p:cNvSpPr txBox="1"/>
            <p:nvPr/>
          </p:nvSpPr>
          <p:spPr>
            <a:xfrm>
              <a:off x="691997" y="451558"/>
              <a:ext cx="3205163" cy="337101"/>
            </a:xfrm>
            <a:prstGeom prst="rect">
              <a:avLst/>
            </a:prstGeom>
            <a:noFill/>
          </p:spPr>
          <p:txBody>
            <a:bodyPr>
              <a:spAutoFit/>
            </a:bodyPr>
            <a:lstStyle/>
            <a:p>
              <a:pPr>
                <a:defRPr/>
              </a:pPr>
              <a:r>
                <a:rPr lang="en-US" altLang="zh-CN" sz="1043" dirty="0">
                  <a:solidFill>
                    <a:srgbClr val="919191"/>
                  </a:solidFill>
                  <a:latin typeface="Arial" panose="020B0604020202020204" pitchFamily="34" charset="0"/>
                  <a:ea typeface="Arial Unicode MS" panose="020B0604020202020204" pitchFamily="34" charset="-122"/>
                  <a:cs typeface="Arial" panose="020B0604020202020204" pitchFamily="34" charset="0"/>
                </a:rPr>
                <a:t>TSINGHUA  UNIVERSITY</a:t>
              </a:r>
              <a:endParaRPr lang="zh-CN" altLang="en-US" sz="1043" dirty="0">
                <a:solidFill>
                  <a:srgbClr val="919191"/>
                </a:solidFill>
                <a:latin typeface="Arial" panose="020B0604020202020204" pitchFamily="34" charset="0"/>
                <a:ea typeface="Arial Unicode MS" panose="020B0604020202020204" pitchFamily="34" charset="-122"/>
                <a:cs typeface="Arial" panose="020B0604020202020204" pitchFamily="34" charset="0"/>
              </a:endParaRPr>
            </a:p>
          </p:txBody>
        </p:sp>
        <p:sp>
          <p:nvSpPr>
            <p:cNvPr id="6" name="矩形 5">
              <a:extLst>
                <a:ext uri="{FF2B5EF4-FFF2-40B4-BE49-F238E27FC236}">
                  <a16:creationId xmlns:a16="http://schemas.microsoft.com/office/drawing/2014/main" id="{199DFE53-6CEE-42F8-BB48-C65AFE0C85D6}"/>
                </a:ext>
              </a:extLst>
            </p:cNvPr>
            <p:cNvSpPr/>
            <p:nvPr/>
          </p:nvSpPr>
          <p:spPr>
            <a:xfrm>
              <a:off x="251917" y="749141"/>
              <a:ext cx="3137297" cy="8335"/>
            </a:xfrm>
            <a:prstGeom prst="rect">
              <a:avLst/>
            </a:prstGeom>
            <a:solidFill>
              <a:srgbClr val="C4C4C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en-US" sz="536" dirty="0">
                <a:solidFill>
                  <a:schemeClr val="bg1">
                    <a:lumMod val="95000"/>
                  </a:schemeClr>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41860210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15534" y="23608"/>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98133" y="85841"/>
            <a:ext cx="3441174"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一、选题背景</a:t>
            </a:r>
            <a:endParaRPr lang="zh-CN" altLang="en-US" dirty="0">
              <a:latin typeface="Times New Roman" panose="02020603050405020304" pitchFamily="18" charset="0"/>
              <a:cs typeface="Times New Roman" panose="02020603050405020304" pitchFamily="18" charset="0"/>
            </a:endParaRPr>
          </a:p>
        </p:txBody>
      </p:sp>
      <p:sp>
        <p:nvSpPr>
          <p:cNvPr id="22" name="灯片编号占位符 3">
            <a:extLst>
              <a:ext uri="{FF2B5EF4-FFF2-40B4-BE49-F238E27FC236}">
                <a16:creationId xmlns:a16="http://schemas.microsoft.com/office/drawing/2014/main" id="{75C34F1B-76CF-42A1-9ECD-210ECACCD579}"/>
              </a:ext>
            </a:extLst>
          </p:cNvPr>
          <p:cNvSpPr>
            <a:spLocks noGrp="1"/>
          </p:cNvSpPr>
          <p:nvPr>
            <p:ph type="sldNum" sz="quarter" idx="12"/>
          </p:nvPr>
        </p:nvSpPr>
        <p:spPr>
          <a:xfrm>
            <a:off x="7543800" y="6560548"/>
            <a:ext cx="1600200" cy="273844"/>
          </a:xfrm>
        </p:spPr>
        <p:txBody>
          <a:bodyPr vert="horz" lIns="68580" tIns="34290" rIns="68580" bIns="34290" rtlCol="0" anchor="ctr"/>
          <a:lstStyle/>
          <a:p>
            <a:fld id="{9462B66E-5282-44E8-95AE-033BDD61E3D5}" type="slidenum">
              <a:rPr lang="zh-CN" altLang="en-US" sz="1500">
                <a:solidFill>
                  <a:schemeClr val="tx1"/>
                </a:solidFill>
                <a:latin typeface="Times New Roman" panose="02020603050405020304" pitchFamily="18" charset="0"/>
                <a:cs typeface="Times New Roman" panose="02020603050405020304" pitchFamily="18" charset="0"/>
              </a:rPr>
              <a:pPr/>
              <a:t>3</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4" name="图片 13" descr="图片包含 游戏机, 建筑, 标志, 围栏&#10;&#10;描述已自动生成">
            <a:extLst>
              <a:ext uri="{FF2B5EF4-FFF2-40B4-BE49-F238E27FC236}">
                <a16:creationId xmlns:a16="http://schemas.microsoft.com/office/drawing/2014/main" id="{2A4A64EC-6A7C-4F21-AA24-0E88B3CEED38}"/>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cxnSp>
        <p:nvCxnSpPr>
          <p:cNvPr id="17" name="直接连接符 16">
            <a:extLst>
              <a:ext uri="{FF2B5EF4-FFF2-40B4-BE49-F238E27FC236}">
                <a16:creationId xmlns:a16="http://schemas.microsoft.com/office/drawing/2014/main" id="{5E6A3151-1C57-41DE-8F62-0E0DF1BF43E1}"/>
              </a:ext>
            </a:extLst>
          </p:cNvPr>
          <p:cNvCxnSpPr/>
          <p:nvPr/>
        </p:nvCxnSpPr>
        <p:spPr>
          <a:xfrm>
            <a:off x="-5144" y="617920"/>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pic>
        <p:nvPicPr>
          <p:cNvPr id="1026" name="Picture 2" descr="嫦娥五号取月壤，中国探月的“一小步”|月球_新浪新闻">
            <a:extLst>
              <a:ext uri="{FF2B5EF4-FFF2-40B4-BE49-F238E27FC236}">
                <a16:creationId xmlns:a16="http://schemas.microsoft.com/office/drawing/2014/main" id="{79B4B144-F42B-4A53-8EE2-FA259F9F20A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01730" y="1253523"/>
            <a:ext cx="4678974" cy="245284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中国“嫦娥”系列探月工程历史回顾_东莞阳光网">
            <a:extLst>
              <a:ext uri="{FF2B5EF4-FFF2-40B4-BE49-F238E27FC236}">
                <a16:creationId xmlns:a16="http://schemas.microsoft.com/office/drawing/2014/main" id="{4DCD3394-0A4D-48E1-85CC-F84777470AC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20148" t="8272" r="44371" b="8936"/>
          <a:stretch/>
        </p:blipFill>
        <p:spPr bwMode="auto">
          <a:xfrm>
            <a:off x="6778751" y="3804719"/>
            <a:ext cx="1901952" cy="275582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嫦娥五号”探月任务亮点解析：五个首次、三步走战略压轴之作-嫦娥,月球 ——快科技(驱动之家旗下媒体)--科技改变未来">
            <a:extLst>
              <a:ext uri="{FF2B5EF4-FFF2-40B4-BE49-F238E27FC236}">
                <a16:creationId xmlns:a16="http://schemas.microsoft.com/office/drawing/2014/main" id="{7CD2117A-7956-48F5-A9DF-46AFE765EBAD}"/>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2437" r="26750"/>
          <a:stretch/>
        </p:blipFill>
        <p:spPr bwMode="auto">
          <a:xfrm>
            <a:off x="4001729" y="3804718"/>
            <a:ext cx="2487167" cy="2755829"/>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C92F82B6-0437-46F3-B2FC-C5CF0334B8A7}"/>
              </a:ext>
            </a:extLst>
          </p:cNvPr>
          <p:cNvSpPr txBox="1"/>
          <p:nvPr/>
        </p:nvSpPr>
        <p:spPr>
          <a:xfrm>
            <a:off x="438912" y="1253523"/>
            <a:ext cx="3272962" cy="4893647"/>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dirty="0"/>
              <a:t>近年来，我国航天事业取得了显著进展，成功发射了多个卫星和载人航天器。逐步推进了空间站建设、北斗导航系统等重大项目。</a:t>
            </a:r>
            <a:endParaRPr lang="en-US" altLang="zh-CN" sz="2400" dirty="0"/>
          </a:p>
          <a:p>
            <a:pPr marL="285750" indent="-285750">
              <a:buFont typeface="Wingdings" panose="05000000000000000000" pitchFamily="2" charset="2"/>
              <a:buChar char="p"/>
            </a:pPr>
            <a:endParaRPr lang="en-US" altLang="zh-CN" sz="2400" dirty="0"/>
          </a:p>
          <a:p>
            <a:pPr marL="285750" indent="-285750">
              <a:buFont typeface="Wingdings" panose="05000000000000000000" pitchFamily="2" charset="2"/>
              <a:buChar char="p"/>
            </a:pPr>
            <a:r>
              <a:rPr lang="zh-CN" altLang="en-US" sz="2400" dirty="0"/>
              <a:t>其中</a:t>
            </a:r>
            <a:r>
              <a:rPr lang="zh-CN" altLang="en-US" sz="2400" b="1" dirty="0"/>
              <a:t>探月工程</a:t>
            </a:r>
            <a:r>
              <a:rPr lang="zh-CN" altLang="en-US" sz="2400" dirty="0"/>
              <a:t>取得了较大成功，嫦娥系列探测器成功发射同时玉兔系列工程车也成功采集月壤并带回。</a:t>
            </a:r>
          </a:p>
        </p:txBody>
      </p:sp>
    </p:spTree>
    <p:extLst>
      <p:ext uri="{BB962C8B-B14F-4D97-AF65-F5344CB8AC3E}">
        <p14:creationId xmlns:p14="http://schemas.microsoft.com/office/powerpoint/2010/main" val="1712076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15534" y="26087"/>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98133" y="88320"/>
            <a:ext cx="3441174"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一、选题背景</a:t>
            </a:r>
            <a:endParaRPr lang="zh-CN" altLang="en-US" dirty="0">
              <a:latin typeface="Times New Roman" panose="02020603050405020304" pitchFamily="18" charset="0"/>
              <a:cs typeface="Times New Roman" panose="02020603050405020304" pitchFamily="18" charset="0"/>
            </a:endParaRPr>
          </a:p>
        </p:txBody>
      </p:sp>
      <p:sp>
        <p:nvSpPr>
          <p:cNvPr id="22" name="灯片编号占位符 3">
            <a:extLst>
              <a:ext uri="{FF2B5EF4-FFF2-40B4-BE49-F238E27FC236}">
                <a16:creationId xmlns:a16="http://schemas.microsoft.com/office/drawing/2014/main" id="{75C34F1B-76CF-42A1-9ECD-210ECACCD579}"/>
              </a:ext>
            </a:extLst>
          </p:cNvPr>
          <p:cNvSpPr>
            <a:spLocks noGrp="1"/>
          </p:cNvSpPr>
          <p:nvPr>
            <p:ph type="sldNum" sz="quarter" idx="12"/>
          </p:nvPr>
        </p:nvSpPr>
        <p:spPr>
          <a:xfrm>
            <a:off x="7548181" y="6590318"/>
            <a:ext cx="1600200" cy="273844"/>
          </a:xfrm>
        </p:spPr>
        <p:txBody>
          <a:bodyPr vert="horz" lIns="68580" tIns="34290" rIns="68580" bIns="34290" rtlCol="0" anchor="ctr"/>
          <a:lstStyle/>
          <a:p>
            <a:fld id="{9462B66E-5282-44E8-95AE-033BDD61E3D5}" type="slidenum">
              <a:rPr lang="zh-CN" altLang="en-US" sz="1500">
                <a:solidFill>
                  <a:schemeClr val="tx1"/>
                </a:solidFill>
                <a:latin typeface="Times New Roman" panose="02020603050405020304" pitchFamily="18" charset="0"/>
                <a:cs typeface="Times New Roman" panose="02020603050405020304" pitchFamily="18" charset="0"/>
              </a:rPr>
              <a:pPr/>
              <a:t>4</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4" name="图片 13" descr="图片包含 游戏机, 建筑, 标志, 围栏&#10;&#10;描述已自动生成">
            <a:extLst>
              <a:ext uri="{FF2B5EF4-FFF2-40B4-BE49-F238E27FC236}">
                <a16:creationId xmlns:a16="http://schemas.microsoft.com/office/drawing/2014/main" id="{2A4A64EC-6A7C-4F21-AA24-0E88B3CEED38}"/>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4381" y="6263096"/>
            <a:ext cx="841502" cy="594904"/>
          </a:xfrm>
          <a:prstGeom prst="rect">
            <a:avLst/>
          </a:prstGeom>
        </p:spPr>
      </p:pic>
      <p:cxnSp>
        <p:nvCxnSpPr>
          <p:cNvPr id="17" name="直接连接符 16">
            <a:extLst>
              <a:ext uri="{FF2B5EF4-FFF2-40B4-BE49-F238E27FC236}">
                <a16:creationId xmlns:a16="http://schemas.microsoft.com/office/drawing/2014/main" id="{5E6A3151-1C57-41DE-8F62-0E0DF1BF43E1}"/>
              </a:ext>
            </a:extLst>
          </p:cNvPr>
          <p:cNvCxnSpPr/>
          <p:nvPr/>
        </p:nvCxnSpPr>
        <p:spPr>
          <a:xfrm>
            <a:off x="-5144" y="620399"/>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pic>
        <p:nvPicPr>
          <p:cNvPr id="2050" name="Picture 2" descr="“嫦五”回家，探月精神永存|探月工程|嫦娥五号|探月_新浪新闻">
            <a:extLst>
              <a:ext uri="{FF2B5EF4-FFF2-40B4-BE49-F238E27FC236}">
                <a16:creationId xmlns:a16="http://schemas.microsoft.com/office/drawing/2014/main" id="{431AC081-889F-4B9A-95A9-5199473A10D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96896" y="1009506"/>
            <a:ext cx="2194559" cy="505087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eVLBI助力探月工程嫦娥奔月">
            <a:extLst>
              <a:ext uri="{FF2B5EF4-FFF2-40B4-BE49-F238E27FC236}">
                <a16:creationId xmlns:a16="http://schemas.microsoft.com/office/drawing/2014/main" id="{031B99CC-D9FB-4197-81EB-2A5556E7DF8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962766" y="1009506"/>
            <a:ext cx="3770634" cy="165734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一麓红行 | 探月工程嫦娥五号探测器成功发射：大国重器助力中国航天_月球">
            <a:extLst>
              <a:ext uri="{FF2B5EF4-FFF2-40B4-BE49-F238E27FC236}">
                <a16:creationId xmlns:a16="http://schemas.microsoft.com/office/drawing/2014/main" id="{0C8F8209-C5C1-450F-8BD3-AFD02D453E7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8133" y="1011200"/>
            <a:ext cx="2327452" cy="5047487"/>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2DB537CA-EEC5-4544-8242-E2FC363D1655}"/>
              </a:ext>
            </a:extLst>
          </p:cNvPr>
          <p:cNvSpPr txBox="1"/>
          <p:nvPr/>
        </p:nvSpPr>
        <p:spPr>
          <a:xfrm>
            <a:off x="4962766" y="2950464"/>
            <a:ext cx="3770634" cy="3139321"/>
          </a:xfrm>
          <a:prstGeom prst="rect">
            <a:avLst/>
          </a:prstGeom>
          <a:noFill/>
        </p:spPr>
        <p:txBody>
          <a:bodyPr wrap="square" rtlCol="0">
            <a:spAutoFit/>
          </a:bodyPr>
          <a:lstStyle/>
          <a:p>
            <a:pPr marL="285750" indent="-285750">
              <a:buFont typeface="Wingdings" panose="05000000000000000000" pitchFamily="2" charset="2"/>
              <a:buChar char="p"/>
            </a:pPr>
            <a:r>
              <a:rPr lang="zh-CN" altLang="en-US" sz="2000" dirty="0"/>
              <a:t>在我国航天事业发展的同时，我国广大民众对于航天工程、探月工程中的技术与成就的了解仍然</a:t>
            </a:r>
            <a:r>
              <a:rPr lang="zh-CN" altLang="en-US" sz="2000" b="1" dirty="0"/>
              <a:t>不够深入</a:t>
            </a:r>
            <a:r>
              <a:rPr lang="zh-CN" altLang="en-US" sz="2000" dirty="0"/>
              <a:t>。</a:t>
            </a:r>
            <a:endParaRPr lang="en-US" altLang="zh-CN" sz="2000" dirty="0"/>
          </a:p>
          <a:p>
            <a:pPr marL="285750" indent="-285750">
              <a:buFont typeface="Wingdings" panose="05000000000000000000" pitchFamily="2" charset="2"/>
              <a:buChar char="p"/>
            </a:pPr>
            <a:endParaRPr lang="en-US" altLang="zh-CN" sz="2000" dirty="0"/>
          </a:p>
          <a:p>
            <a:pPr marL="285750" indent="-285750">
              <a:buFont typeface="Wingdings" panose="05000000000000000000" pitchFamily="2" charset="2"/>
              <a:buChar char="p"/>
            </a:pPr>
            <a:r>
              <a:rPr lang="zh-CN" altLang="en-US" sz="2000" dirty="0"/>
              <a:t>为了实现</a:t>
            </a:r>
            <a:r>
              <a:rPr lang="zh-CN" altLang="en-US" sz="2000" b="1" dirty="0"/>
              <a:t>全民科教</a:t>
            </a:r>
            <a:r>
              <a:rPr lang="zh-CN" altLang="en-US" sz="2000" dirty="0"/>
              <a:t>的目标和增强公众对航天事业的兴趣与认知，需要更多的对航天、探月技术的展示、解读向公众开放。</a:t>
            </a:r>
            <a:endParaRPr lang="en-US" altLang="zh-CN" sz="2000" dirty="0"/>
          </a:p>
          <a:p>
            <a:endParaRPr lang="zh-CN" altLang="en-US" dirty="0"/>
          </a:p>
        </p:txBody>
      </p:sp>
    </p:spTree>
    <p:extLst>
      <p:ext uri="{BB962C8B-B14F-4D97-AF65-F5344CB8AC3E}">
        <p14:creationId xmlns:p14="http://schemas.microsoft.com/office/powerpoint/2010/main" val="2963379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15916" y="26432"/>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98515" y="88665"/>
            <a:ext cx="3441174"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一、选题背景</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3-4</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页）</a:t>
            </a:r>
            <a:endParaRPr lang="zh-CN" altLang="en-US" dirty="0">
              <a:latin typeface="Times New Roman" panose="02020603050405020304" pitchFamily="18" charset="0"/>
              <a:cs typeface="Times New Roman" panose="02020603050405020304" pitchFamily="18" charset="0"/>
            </a:endParaRPr>
          </a:p>
        </p:txBody>
      </p:sp>
      <p:sp>
        <p:nvSpPr>
          <p:cNvPr id="22" name="灯片编号占位符 3">
            <a:extLst>
              <a:ext uri="{FF2B5EF4-FFF2-40B4-BE49-F238E27FC236}">
                <a16:creationId xmlns:a16="http://schemas.microsoft.com/office/drawing/2014/main" id="{75C34F1B-76CF-42A1-9ECD-210ECACCD579}"/>
              </a:ext>
            </a:extLst>
          </p:cNvPr>
          <p:cNvSpPr>
            <a:spLocks noGrp="1"/>
          </p:cNvSpPr>
          <p:nvPr>
            <p:ph type="sldNum" sz="quarter" idx="12"/>
          </p:nvPr>
        </p:nvSpPr>
        <p:spPr>
          <a:xfrm>
            <a:off x="7543800" y="6590318"/>
            <a:ext cx="1600200" cy="273844"/>
          </a:xfrm>
        </p:spPr>
        <p:txBody>
          <a:bodyPr vert="horz" lIns="68580" tIns="34290" rIns="68580" bIns="34290" rtlCol="0" anchor="ctr"/>
          <a:lstStyle/>
          <a:p>
            <a:fld id="{9462B66E-5282-44E8-95AE-033BDD61E3D5}" type="slidenum">
              <a:rPr lang="zh-CN" altLang="en-US" sz="1500">
                <a:solidFill>
                  <a:schemeClr val="tx1"/>
                </a:solidFill>
                <a:latin typeface="Times New Roman" panose="02020603050405020304" pitchFamily="18" charset="0"/>
                <a:cs typeface="Times New Roman" panose="02020603050405020304" pitchFamily="18" charset="0"/>
              </a:rPr>
              <a:pPr/>
              <a:t>5</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4" name="图片 13" descr="图片包含 游戏机, 建筑, 标志, 围栏&#10;&#10;描述已自动生成">
            <a:extLst>
              <a:ext uri="{FF2B5EF4-FFF2-40B4-BE49-F238E27FC236}">
                <a16:creationId xmlns:a16="http://schemas.microsoft.com/office/drawing/2014/main" id="{2A4A64EC-6A7C-4F21-AA24-0E88B3CEED38}"/>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cxnSp>
        <p:nvCxnSpPr>
          <p:cNvPr id="17" name="直接连接符 16">
            <a:extLst>
              <a:ext uri="{FF2B5EF4-FFF2-40B4-BE49-F238E27FC236}">
                <a16:creationId xmlns:a16="http://schemas.microsoft.com/office/drawing/2014/main" id="{5E6A3151-1C57-41DE-8F62-0E0DF1BF43E1}"/>
              </a:ext>
            </a:extLst>
          </p:cNvPr>
          <p:cNvCxnSpPr/>
          <p:nvPr/>
        </p:nvCxnSpPr>
        <p:spPr>
          <a:xfrm>
            <a:off x="-4762" y="620744"/>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2EAD42C5-33E6-442B-85B7-A34634BA704D}"/>
              </a:ext>
            </a:extLst>
          </p:cNvPr>
          <p:cNvSpPr txBox="1"/>
          <p:nvPr/>
        </p:nvSpPr>
        <p:spPr>
          <a:xfrm>
            <a:off x="234043" y="921793"/>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存在问题的分析</a:t>
            </a:r>
            <a:endParaRPr lang="zh-CN" altLang="en-US" b="1" dirty="0"/>
          </a:p>
        </p:txBody>
      </p:sp>
      <p:sp>
        <p:nvSpPr>
          <p:cNvPr id="11" name="文本框 10">
            <a:extLst>
              <a:ext uri="{FF2B5EF4-FFF2-40B4-BE49-F238E27FC236}">
                <a16:creationId xmlns:a16="http://schemas.microsoft.com/office/drawing/2014/main" id="{0FB23F3F-E348-4EDF-B8A0-89A6FE49163A}"/>
              </a:ext>
            </a:extLst>
          </p:cNvPr>
          <p:cNvSpPr txBox="1"/>
          <p:nvPr/>
        </p:nvSpPr>
        <p:spPr>
          <a:xfrm>
            <a:off x="234043" y="1445264"/>
            <a:ext cx="4610100" cy="394788"/>
          </a:xfrm>
          <a:prstGeom prst="rect">
            <a:avLst/>
          </a:prstGeom>
          <a:noFill/>
        </p:spPr>
        <p:txBody>
          <a:bodyPr wrap="square">
            <a:spAutoFit/>
          </a:bodyPr>
          <a:lstStyle>
            <a:defPPr>
              <a:defRPr lang="en-US"/>
            </a:defPPr>
            <a:lvl1pPr indent="304800">
              <a:lnSpc>
                <a:spcPct val="150000"/>
              </a:lnSpc>
              <a:defRPr sz="2000">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zh-CN" sz="1500" dirty="0"/>
              <a:t>（根据项目调研，总结此类展品的主要难点）</a:t>
            </a:r>
          </a:p>
        </p:txBody>
      </p:sp>
    </p:spTree>
    <p:extLst>
      <p:ext uri="{BB962C8B-B14F-4D97-AF65-F5344CB8AC3E}">
        <p14:creationId xmlns:p14="http://schemas.microsoft.com/office/powerpoint/2010/main" val="17296094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14328" y="26432"/>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96927" y="88665"/>
            <a:ext cx="3441174"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一、选题背景</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3-4</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页）</a:t>
            </a:r>
            <a:endParaRPr lang="zh-CN" altLang="en-US" dirty="0">
              <a:latin typeface="Times New Roman" panose="02020603050405020304" pitchFamily="18" charset="0"/>
              <a:cs typeface="Times New Roman" panose="02020603050405020304" pitchFamily="18" charset="0"/>
            </a:endParaRPr>
          </a:p>
        </p:txBody>
      </p:sp>
      <p:sp>
        <p:nvSpPr>
          <p:cNvPr id="22" name="灯片编号占位符 3">
            <a:extLst>
              <a:ext uri="{FF2B5EF4-FFF2-40B4-BE49-F238E27FC236}">
                <a16:creationId xmlns:a16="http://schemas.microsoft.com/office/drawing/2014/main" id="{75C34F1B-76CF-42A1-9ECD-210ECACCD579}"/>
              </a:ext>
            </a:extLst>
          </p:cNvPr>
          <p:cNvSpPr>
            <a:spLocks noGrp="1"/>
          </p:cNvSpPr>
          <p:nvPr>
            <p:ph type="sldNum" sz="quarter" idx="12"/>
          </p:nvPr>
        </p:nvSpPr>
        <p:spPr>
          <a:xfrm>
            <a:off x="7543800" y="6590318"/>
            <a:ext cx="1600200" cy="273844"/>
          </a:xfrm>
        </p:spPr>
        <p:txBody>
          <a:bodyPr vert="horz" lIns="68580" tIns="34290" rIns="68580" bIns="34290" rtlCol="0" anchor="ctr"/>
          <a:lstStyle/>
          <a:p>
            <a:fld id="{9462B66E-5282-44E8-95AE-033BDD61E3D5}" type="slidenum">
              <a:rPr lang="zh-CN" altLang="en-US" sz="1500">
                <a:solidFill>
                  <a:schemeClr val="tx1"/>
                </a:solidFill>
                <a:latin typeface="Times New Roman" panose="02020603050405020304" pitchFamily="18" charset="0"/>
                <a:cs typeface="Times New Roman" panose="02020603050405020304" pitchFamily="18" charset="0"/>
              </a:rPr>
              <a:pPr/>
              <a:t>6</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4" name="图片 13" descr="图片包含 游戏机, 建筑, 标志, 围栏&#10;&#10;描述已自动生成">
            <a:extLst>
              <a:ext uri="{FF2B5EF4-FFF2-40B4-BE49-F238E27FC236}">
                <a16:creationId xmlns:a16="http://schemas.microsoft.com/office/drawing/2014/main" id="{2A4A64EC-6A7C-4F21-AA24-0E88B3CEED38}"/>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cxnSp>
        <p:nvCxnSpPr>
          <p:cNvPr id="17" name="直接连接符 16">
            <a:extLst>
              <a:ext uri="{FF2B5EF4-FFF2-40B4-BE49-F238E27FC236}">
                <a16:creationId xmlns:a16="http://schemas.microsoft.com/office/drawing/2014/main" id="{5E6A3151-1C57-41DE-8F62-0E0DF1BF43E1}"/>
              </a:ext>
            </a:extLst>
          </p:cNvPr>
          <p:cNvCxnSpPr/>
          <p:nvPr/>
        </p:nvCxnSpPr>
        <p:spPr>
          <a:xfrm>
            <a:off x="-6350" y="620744"/>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2EAD42C5-33E6-442B-85B7-A34634BA704D}"/>
              </a:ext>
            </a:extLst>
          </p:cNvPr>
          <p:cNvSpPr txBox="1"/>
          <p:nvPr/>
        </p:nvSpPr>
        <p:spPr>
          <a:xfrm>
            <a:off x="253093" y="940843"/>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初步解决方案</a:t>
            </a:r>
            <a:endParaRPr lang="zh-CN" altLang="en-US" b="1" dirty="0"/>
          </a:p>
        </p:txBody>
      </p:sp>
      <p:sp>
        <p:nvSpPr>
          <p:cNvPr id="11" name="文本框 10">
            <a:extLst>
              <a:ext uri="{FF2B5EF4-FFF2-40B4-BE49-F238E27FC236}">
                <a16:creationId xmlns:a16="http://schemas.microsoft.com/office/drawing/2014/main" id="{0FB23F3F-E348-4EDF-B8A0-89A6FE49163A}"/>
              </a:ext>
            </a:extLst>
          </p:cNvPr>
          <p:cNvSpPr txBox="1"/>
          <p:nvPr/>
        </p:nvSpPr>
        <p:spPr>
          <a:xfrm>
            <a:off x="253093" y="1464314"/>
            <a:ext cx="8362950" cy="394788"/>
          </a:xfrm>
          <a:prstGeom prst="rect">
            <a:avLst/>
          </a:prstGeom>
          <a:noFill/>
        </p:spPr>
        <p:txBody>
          <a:bodyPr wrap="square">
            <a:spAutoFit/>
          </a:bodyPr>
          <a:lstStyle>
            <a:defPPr>
              <a:defRPr lang="en-US"/>
            </a:defPPr>
            <a:lvl1pPr indent="304800">
              <a:lnSpc>
                <a:spcPct val="150000"/>
              </a:lnSpc>
              <a:defRPr sz="2000">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zh-CN" sz="1500" dirty="0"/>
              <a:t>（</a:t>
            </a:r>
            <a:r>
              <a:rPr lang="zh-CN" altLang="en-US" sz="1500" dirty="0"/>
              <a:t>基于存在的问题，给出解决方案，即本展品设计的目标</a:t>
            </a:r>
            <a:r>
              <a:rPr lang="en-US" altLang="zh-CN" sz="1500" dirty="0"/>
              <a:t>/</a:t>
            </a:r>
            <a:r>
              <a:rPr lang="zh-CN" altLang="en-US" sz="1500" dirty="0"/>
              <a:t>目的。可给出相应的图片辅助说明</a:t>
            </a:r>
            <a:r>
              <a:rPr lang="zh-CN" altLang="zh-CN" sz="1500" dirty="0"/>
              <a:t>）</a:t>
            </a:r>
          </a:p>
        </p:txBody>
      </p:sp>
    </p:spTree>
    <p:extLst>
      <p:ext uri="{BB962C8B-B14F-4D97-AF65-F5344CB8AC3E}">
        <p14:creationId xmlns:p14="http://schemas.microsoft.com/office/powerpoint/2010/main" val="3101156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54E6A52A-9D59-4957-AEBE-6E39642D0F93}"/>
              </a:ext>
            </a:extLst>
          </p:cNvPr>
          <p:cNvSpPr txBox="1"/>
          <p:nvPr/>
        </p:nvSpPr>
        <p:spPr>
          <a:xfrm>
            <a:off x="1843700" y="1785287"/>
            <a:ext cx="4052455" cy="3226461"/>
          </a:xfrm>
          <a:prstGeom prst="rect">
            <a:avLst/>
          </a:prstGeom>
          <a:noFill/>
        </p:spPr>
        <p:txBody>
          <a:bodyPr wrap="square" rtlCol="0">
            <a:spAutoFit/>
          </a:bodyPr>
          <a:lstStyle/>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一、选题背景</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a:p>
            <a:pPr>
              <a:lnSpc>
                <a:spcPct val="200000"/>
              </a:lnSpc>
            </a:pPr>
            <a:r>
              <a:rPr lang="zh-CN" altLang="en-US" sz="2100" b="1" dirty="0">
                <a:latin typeface="微软雅黑" panose="020B0503020204020204" pitchFamily="34" charset="-122"/>
                <a:ea typeface="微软雅黑" panose="020B0503020204020204" pitchFamily="34" charset="-122"/>
              </a:rPr>
              <a:t>二、展品选题</a:t>
            </a: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三、设计任务书</a:t>
            </a: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四、概念（功能）设计</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a:p>
            <a:pPr>
              <a:lnSpc>
                <a:spcPct val="200000"/>
              </a:lnSpc>
            </a:pPr>
            <a:r>
              <a:rPr lang="zh-CN" altLang="en-US" sz="2100" b="1" dirty="0">
                <a:solidFill>
                  <a:schemeClr val="bg1">
                    <a:lumMod val="65000"/>
                  </a:schemeClr>
                </a:solidFill>
                <a:latin typeface="微软雅黑" panose="020B0503020204020204" pitchFamily="34" charset="-122"/>
                <a:ea typeface="微软雅黑" panose="020B0503020204020204" pitchFamily="34" charset="-122"/>
              </a:rPr>
              <a:t>五、原理方案设计</a:t>
            </a:r>
            <a:endParaRPr lang="en-US" altLang="zh-CN" sz="2100" b="1"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60365F65-DBCD-47DB-9FF5-E6F9C2C6763B}"/>
              </a:ext>
            </a:extLst>
          </p:cNvPr>
          <p:cNvSpPr txBox="1"/>
          <p:nvPr/>
        </p:nvSpPr>
        <p:spPr>
          <a:xfrm>
            <a:off x="948115" y="946454"/>
            <a:ext cx="1238485" cy="715581"/>
          </a:xfrm>
          <a:prstGeom prst="rect">
            <a:avLst/>
          </a:prstGeom>
          <a:noFill/>
        </p:spPr>
        <p:txBody>
          <a:bodyPr wrap="square" rtlCol="0">
            <a:spAutoFit/>
          </a:bodyPr>
          <a:lstStyle/>
          <a:p>
            <a:r>
              <a:rPr lang="zh-CN" altLang="en-US" sz="4050" b="1" dirty="0">
                <a:latin typeface="华文隶书" panose="02010800040101010101" pitchFamily="2" charset="-122"/>
                <a:ea typeface="华文隶书" panose="02010800040101010101" pitchFamily="2" charset="-122"/>
              </a:rPr>
              <a:t>目录</a:t>
            </a:r>
            <a:endParaRPr lang="en-US" altLang="zh-CN" sz="4050" b="1" dirty="0">
              <a:latin typeface="华文隶书" panose="02010800040101010101" pitchFamily="2" charset="-122"/>
              <a:ea typeface="华文隶书" panose="02010800040101010101" pitchFamily="2" charset="-122"/>
            </a:endParaRPr>
          </a:p>
        </p:txBody>
      </p:sp>
    </p:spTree>
    <p:extLst>
      <p:ext uri="{BB962C8B-B14F-4D97-AF65-F5344CB8AC3E}">
        <p14:creationId xmlns:p14="http://schemas.microsoft.com/office/powerpoint/2010/main" val="70947165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11152" y="28575"/>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93751" y="90808"/>
            <a:ext cx="3441174"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二、展品选题</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3-4</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页）</a:t>
            </a:r>
            <a:endParaRPr lang="zh-CN" altLang="en-US" dirty="0">
              <a:latin typeface="Times New Roman" panose="02020603050405020304" pitchFamily="18" charset="0"/>
              <a:cs typeface="Times New Roman" panose="02020603050405020304" pitchFamily="18" charset="0"/>
            </a:endParaRPr>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9526" y="622887"/>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70DACD04-6737-4047-874D-ED050025D23A}"/>
              </a:ext>
            </a:extLst>
          </p:cNvPr>
          <p:cNvSpPr txBox="1"/>
          <p:nvPr/>
        </p:nvSpPr>
        <p:spPr>
          <a:xfrm>
            <a:off x="303688" y="1370082"/>
            <a:ext cx="7809785" cy="394788"/>
          </a:xfrm>
          <a:prstGeom prst="rect">
            <a:avLst/>
          </a:prstGeom>
          <a:noFill/>
        </p:spPr>
        <p:txBody>
          <a:bodyPr wrap="square">
            <a:spAutoFit/>
          </a:bodyPr>
          <a:lstStyle>
            <a:defPPr>
              <a:defRPr lang="en-US"/>
            </a:defPPr>
            <a:lvl1pPr>
              <a:lnSpc>
                <a:spcPct val="150000"/>
              </a:lnSpc>
              <a:defRPr sz="2000">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en-US" sz="1500" dirty="0"/>
              <a:t>（</a:t>
            </a:r>
            <a:r>
              <a:rPr lang="zh-CN" altLang="zh-CN" sz="1500" dirty="0"/>
              <a:t>聚焦展品拟传递的</a:t>
            </a:r>
            <a:r>
              <a:rPr lang="zh-CN" altLang="zh-CN" sz="1500" b="1" dirty="0">
                <a:solidFill>
                  <a:srgbClr val="C00000"/>
                </a:solidFill>
              </a:rPr>
              <a:t>重点信息</a:t>
            </a:r>
            <a:r>
              <a:rPr lang="zh-CN" altLang="zh-CN" sz="1500" dirty="0"/>
              <a:t>，设定展品的</a:t>
            </a:r>
            <a:r>
              <a:rPr lang="zh-CN" altLang="zh-CN" sz="1500" b="1" dirty="0">
                <a:solidFill>
                  <a:srgbClr val="C00000"/>
                </a:solidFill>
              </a:rPr>
              <a:t>科学教育目标</a:t>
            </a:r>
            <a:r>
              <a:rPr lang="zh-CN" altLang="zh-CN" sz="1500" dirty="0"/>
              <a:t>）</a:t>
            </a:r>
          </a:p>
        </p:txBody>
      </p:sp>
      <p:sp>
        <p:nvSpPr>
          <p:cNvPr id="15" name="文本框 14">
            <a:extLst>
              <a:ext uri="{FF2B5EF4-FFF2-40B4-BE49-F238E27FC236}">
                <a16:creationId xmlns:a16="http://schemas.microsoft.com/office/drawing/2014/main" id="{6E88605B-884D-415A-9E56-4D73B25EC452}"/>
              </a:ext>
            </a:extLst>
          </p:cNvPr>
          <p:cNvSpPr txBox="1"/>
          <p:nvPr/>
        </p:nvSpPr>
        <p:spPr>
          <a:xfrm>
            <a:off x="234043" y="950368"/>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展示目的</a:t>
            </a:r>
            <a:endParaRPr lang="zh-CN" altLang="en-US" b="1" dirty="0"/>
          </a:p>
        </p:txBody>
      </p:sp>
      <p:sp>
        <p:nvSpPr>
          <p:cNvPr id="16" name="灯片编号占位符 3">
            <a:extLst>
              <a:ext uri="{FF2B5EF4-FFF2-40B4-BE49-F238E27FC236}">
                <a16:creationId xmlns:a16="http://schemas.microsoft.com/office/drawing/2014/main" id="{DA05EA5A-AC91-478A-82ED-454381F70CAC}"/>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8</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8" name="图片 17" descr="图片包含 游戏机, 建筑, 标志, 围栏&#10;&#10;描述已自动生成">
            <a:extLst>
              <a:ext uri="{FF2B5EF4-FFF2-40B4-BE49-F238E27FC236}">
                <a16:creationId xmlns:a16="http://schemas.microsoft.com/office/drawing/2014/main" id="{6DFFA101-07AD-4F8F-B970-7363B2FE683A}"/>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201724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B5FD26-B829-4049-9783-87D41B7249B1}"/>
              </a:ext>
            </a:extLst>
          </p:cNvPr>
          <p:cNvPicPr>
            <a:picLocks noChangeAspect="1"/>
          </p:cNvPicPr>
          <p:nvPr/>
        </p:nvPicPr>
        <p:blipFill rotWithShape="1">
          <a:blip r:embed="rId3" cstate="screen">
            <a:duotone>
              <a:prstClr val="black"/>
              <a:srgbClr val="CFA4FE">
                <a:tint val="45000"/>
                <a:satMod val="400000"/>
              </a:srgbClr>
            </a:duotone>
            <a:extLst>
              <a:ext uri="{BEBA8EAE-BF5A-486C-A8C5-ECC9F3942E4B}">
                <a14:imgProps xmlns:a14="http://schemas.microsoft.com/office/drawing/2010/main">
                  <a14:imgLayer r:embed="rId4">
                    <a14:imgEffect>
                      <a14:sharpenSoften amount="50000"/>
                    </a14:imgEffect>
                    <a14:imgEffect>
                      <a14:colorTemperature colorTemp="8800"/>
                    </a14:imgEffect>
                    <a14:imgEffect>
                      <a14:saturation sat="400000"/>
                    </a14:imgEffect>
                    <a14:imgEffect>
                      <a14:brightnessContrast bright="-40000" contrast="-20000"/>
                    </a14:imgEffect>
                  </a14:imgLayer>
                </a14:imgProps>
              </a:ext>
              <a:ext uri="{28A0092B-C50C-407E-A947-70E740481C1C}">
                <a14:useLocalDpi xmlns:a14="http://schemas.microsoft.com/office/drawing/2010/main"/>
              </a:ext>
            </a:extLst>
          </a:blip>
          <a:srcRect/>
          <a:stretch/>
        </p:blipFill>
        <p:spPr>
          <a:xfrm>
            <a:off x="7211153" y="23705"/>
            <a:ext cx="1899891" cy="586696"/>
          </a:xfrm>
          <a:prstGeom prst="rect">
            <a:avLst/>
          </a:prstGeom>
        </p:spPr>
      </p:pic>
      <p:sp>
        <p:nvSpPr>
          <p:cNvPr id="3" name="文本框 2">
            <a:extLst>
              <a:ext uri="{FF2B5EF4-FFF2-40B4-BE49-F238E27FC236}">
                <a16:creationId xmlns:a16="http://schemas.microsoft.com/office/drawing/2014/main" id="{9C490608-2A62-4F64-9978-75EFC495C920}"/>
              </a:ext>
            </a:extLst>
          </p:cNvPr>
          <p:cNvSpPr txBox="1"/>
          <p:nvPr/>
        </p:nvSpPr>
        <p:spPr>
          <a:xfrm>
            <a:off x="93752" y="97763"/>
            <a:ext cx="3441174"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二、展品选题</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3-4</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页）</a:t>
            </a:r>
            <a:endParaRPr lang="zh-CN" altLang="en-US" dirty="0"/>
          </a:p>
        </p:txBody>
      </p:sp>
      <p:cxnSp>
        <p:nvCxnSpPr>
          <p:cNvPr id="17" name="直接连接符 16">
            <a:extLst>
              <a:ext uri="{FF2B5EF4-FFF2-40B4-BE49-F238E27FC236}">
                <a16:creationId xmlns:a16="http://schemas.microsoft.com/office/drawing/2014/main" id="{5E6A3151-1C57-41DE-8F62-0E0DF1BF43E1}"/>
              </a:ext>
            </a:extLst>
          </p:cNvPr>
          <p:cNvCxnSpPr/>
          <p:nvPr/>
        </p:nvCxnSpPr>
        <p:spPr>
          <a:xfrm>
            <a:off x="-9525" y="618017"/>
            <a:ext cx="9134856" cy="0"/>
          </a:xfrm>
          <a:prstGeom prst="line">
            <a:avLst/>
          </a:prstGeom>
          <a:ln w="12700">
            <a:gradFill>
              <a:gsLst>
                <a:gs pos="0">
                  <a:srgbClr val="703881"/>
                </a:gs>
                <a:gs pos="74000">
                  <a:srgbClr val="DA3C7F"/>
                </a:gs>
                <a:gs pos="83000">
                  <a:srgbClr val="DA3C7F"/>
                </a:gs>
                <a:gs pos="100000">
                  <a:srgbClr val="DA3C7F"/>
                </a:gs>
              </a:gsLst>
              <a:lin ang="5400000" scaled="1"/>
            </a:gra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25A17CC7-AB61-4A5D-A202-E72ADA72EB38}"/>
              </a:ext>
            </a:extLst>
          </p:cNvPr>
          <p:cNvSpPr txBox="1"/>
          <p:nvPr/>
        </p:nvSpPr>
        <p:spPr>
          <a:xfrm>
            <a:off x="234043" y="1459202"/>
            <a:ext cx="8844467" cy="730713"/>
          </a:xfrm>
          <a:prstGeom prst="rect">
            <a:avLst/>
          </a:prstGeom>
          <a:noFill/>
        </p:spPr>
        <p:txBody>
          <a:bodyPr wrap="square">
            <a:spAutoFit/>
          </a:bodyPr>
          <a:lstStyle/>
          <a:p>
            <a:pPr>
              <a:lnSpc>
                <a:spcPct val="150000"/>
              </a:lnSpc>
              <a:tabLst>
                <a:tab pos="2000726" algn="ctr"/>
                <a:tab pos="4428173" algn="r"/>
              </a:tabLst>
            </a:pPr>
            <a:r>
              <a:rPr lang="zh-CN" altLang="zh-CN" sz="1500" dirty="0">
                <a:latin typeface="宋体" panose="02010600030101010101" pitchFamily="2" charset="-122"/>
                <a:ea typeface="宋体" panose="02010600030101010101" pitchFamily="2" charset="-122"/>
                <a:cs typeface="Times New Roman" panose="02020603050405020304" pitchFamily="18" charset="0"/>
              </a:rPr>
              <a:t>（</a:t>
            </a:r>
            <a:r>
              <a:rPr lang="zh-CN" altLang="en-US" sz="1500" dirty="0">
                <a:latin typeface="宋体" panose="02010600030101010101" pitchFamily="2" charset="-122"/>
                <a:ea typeface="宋体" panose="02010600030101010101" pitchFamily="2" charset="-122"/>
                <a:cs typeface="Times New Roman" panose="02020603050405020304" pitchFamily="18" charset="0"/>
              </a:rPr>
              <a:t>根据“展示目的”，</a:t>
            </a:r>
            <a:r>
              <a:rPr lang="zh-CN" altLang="zh-CN" sz="1500" dirty="0">
                <a:latin typeface="宋体" panose="02010600030101010101" pitchFamily="2" charset="-122"/>
                <a:ea typeface="宋体" panose="02010600030101010101" pitchFamily="2" charset="-122"/>
                <a:cs typeface="Times New Roman" panose="02020603050405020304" pitchFamily="18" charset="0"/>
              </a:rPr>
              <a:t>概述展品的展示内容，可从科学原理、科学现象、科学发现、科技应用、科技创新等方面选取，符合目标人群的思维能力和认知水平</a:t>
            </a:r>
            <a:r>
              <a:rPr lang="zh-CN" altLang="en-US" sz="1500" dirty="0">
                <a:latin typeface="宋体" panose="02010600030101010101" pitchFamily="2" charset="-122"/>
                <a:ea typeface="宋体" panose="02010600030101010101" pitchFamily="2" charset="-122"/>
                <a:cs typeface="Times New Roman" panose="02020603050405020304" pitchFamily="18" charset="0"/>
              </a:rPr>
              <a:t>。</a:t>
            </a:r>
            <a:r>
              <a:rPr lang="zh-CN" altLang="en-US" sz="1500" b="1" dirty="0">
                <a:solidFill>
                  <a:srgbClr val="C00000"/>
                </a:solidFill>
                <a:latin typeface="宋体" panose="02010600030101010101" pitchFamily="2" charset="-122"/>
                <a:ea typeface="宋体" panose="02010600030101010101" pitchFamily="2" charset="-122"/>
                <a:cs typeface="Times New Roman" panose="02020603050405020304" pitchFamily="18" charset="0"/>
              </a:rPr>
              <a:t>要求图文并茂</a:t>
            </a:r>
            <a:r>
              <a:rPr lang="zh-CN" altLang="zh-CN" sz="1500" dirty="0">
                <a:latin typeface="宋体" panose="02010600030101010101" pitchFamily="2" charset="-122"/>
                <a:ea typeface="宋体" panose="02010600030101010101" pitchFamily="2" charset="-122"/>
                <a:cs typeface="Times New Roman" panose="02020603050405020304" pitchFamily="18" charset="0"/>
              </a:rPr>
              <a:t>）</a:t>
            </a:r>
          </a:p>
        </p:txBody>
      </p:sp>
      <p:sp>
        <p:nvSpPr>
          <p:cNvPr id="9" name="文本框 8">
            <a:extLst>
              <a:ext uri="{FF2B5EF4-FFF2-40B4-BE49-F238E27FC236}">
                <a16:creationId xmlns:a16="http://schemas.microsoft.com/office/drawing/2014/main" id="{DD71A1F4-43BA-410D-A38D-A0BE6E181CD9}"/>
              </a:ext>
            </a:extLst>
          </p:cNvPr>
          <p:cNvSpPr txBox="1"/>
          <p:nvPr/>
        </p:nvSpPr>
        <p:spPr>
          <a:xfrm>
            <a:off x="249134" y="950368"/>
            <a:ext cx="4610100" cy="369332"/>
          </a:xfrm>
          <a:prstGeom prst="rect">
            <a:avLst/>
          </a:prstGeom>
          <a:noFill/>
        </p:spPr>
        <p:txBody>
          <a:bodyPr wrap="square">
            <a:spAutoFit/>
          </a:bodyPr>
          <a:lstStyle/>
          <a:p>
            <a:r>
              <a:rPr lang="zh-CN" altLang="en-US" b="1" kern="100" dirty="0">
                <a:latin typeface="Times New Roman" panose="02020603050405020304" pitchFamily="18" charset="0"/>
                <a:ea typeface="宋体" panose="02010600030101010101" pitchFamily="2" charset="-122"/>
                <a:cs typeface="Times New Roman" panose="02020603050405020304" pitchFamily="18" charset="0"/>
              </a:rPr>
              <a:t>展示内容</a:t>
            </a:r>
            <a:endParaRPr lang="zh-CN" altLang="en-US" b="1" dirty="0"/>
          </a:p>
        </p:txBody>
      </p:sp>
      <p:sp>
        <p:nvSpPr>
          <p:cNvPr id="16" name="灯片编号占位符 3">
            <a:extLst>
              <a:ext uri="{FF2B5EF4-FFF2-40B4-BE49-F238E27FC236}">
                <a16:creationId xmlns:a16="http://schemas.microsoft.com/office/drawing/2014/main" id="{1E552C0B-5FC4-437D-835A-3E8947F8C4AF}"/>
              </a:ext>
            </a:extLst>
          </p:cNvPr>
          <p:cNvSpPr txBox="1">
            <a:spLocks/>
          </p:cNvSpPr>
          <p:nvPr/>
        </p:nvSpPr>
        <p:spPr>
          <a:xfrm>
            <a:off x="7543800" y="6590318"/>
            <a:ext cx="1600200" cy="273844"/>
          </a:xfrm>
          <a:prstGeom prst="rect">
            <a:avLst/>
          </a:prstGeom>
        </p:spPr>
        <p:txBody>
          <a:bodyPr vert="horz" lIns="68580" tIns="34290" rIns="68580" bIns="3429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462B66E-5282-44E8-95AE-033BDD61E3D5}" type="slidenum">
              <a:rPr lang="zh-CN" altLang="en-US" sz="1500" smtClean="0">
                <a:solidFill>
                  <a:schemeClr val="tx1"/>
                </a:solidFill>
                <a:latin typeface="Times New Roman" panose="02020603050405020304" pitchFamily="18" charset="0"/>
                <a:cs typeface="Times New Roman" panose="02020603050405020304" pitchFamily="18" charset="0"/>
              </a:rPr>
              <a:pPr/>
              <a:t>9</a:t>
            </a:fld>
            <a:endParaRPr lang="zh-CN" altLang="en-US" sz="1500" dirty="0">
              <a:solidFill>
                <a:schemeClr val="tx1"/>
              </a:solidFill>
              <a:latin typeface="Times New Roman" panose="02020603050405020304" pitchFamily="18" charset="0"/>
              <a:cs typeface="Times New Roman" panose="02020603050405020304" pitchFamily="18" charset="0"/>
            </a:endParaRPr>
          </a:p>
        </p:txBody>
      </p:sp>
      <p:pic>
        <p:nvPicPr>
          <p:cNvPr id="18" name="图片 17" descr="图片包含 游戏机, 建筑, 标志, 围栏&#10;&#10;描述已自动生成">
            <a:extLst>
              <a:ext uri="{FF2B5EF4-FFF2-40B4-BE49-F238E27FC236}">
                <a16:creationId xmlns:a16="http://schemas.microsoft.com/office/drawing/2014/main" id="{4E5720F6-01B6-4910-8EDD-BFCB235E5256}"/>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10000" b="97339" l="2737" r="98290">
                        <a14:foregroundMark x1="48945" y1="29798" x2="54989" y2="44073"/>
                        <a14:foregroundMark x1="44897" y1="27218" x2="65792" y2="69274"/>
                        <a14:foregroundMark x1="65792" y1="69274" x2="78278" y2="76008"/>
                        <a14:foregroundMark x1="78278" y1="76008" x2="80245" y2="62056"/>
                        <a14:foregroundMark x1="80245" y1="62056" x2="75912" y2="53710"/>
                        <a14:foregroundMark x1="80359" y1="50565" x2="82725" y2="84798"/>
                        <a14:foregroundMark x1="70410" y1="52056" x2="94897" y2="62944"/>
                        <a14:foregroundMark x1="78278" y1="41129" x2="81813" y2="97419"/>
                        <a14:foregroundMark x1="64652" y1="37581" x2="71066" y2="48710"/>
                        <a14:foregroundMark x1="40564" y1="58710" x2="55758" y2="81774"/>
                        <a14:foregroundMark x1="55758" y1="81774" x2="56414" y2="80000"/>
                        <a14:foregroundMark x1="41220" y1="90927" x2="82868" y2="89194"/>
                        <a14:foregroundMark x1="82868" y1="89194" x2="85205" y2="89274"/>
                        <a14:foregroundMark x1="95553" y1="45000" x2="98318" y2="72056"/>
                        <a14:foregroundMark x1="98318" y1="72056" x2="98318" y2="72056"/>
                        <a14:foregroundMark x1="92816" y1="29435" x2="93871" y2="37944"/>
                        <a14:foregroundMark x1="96351" y1="39798" x2="97263" y2="50000"/>
                        <a14:foregroundMark x1="92018" y1="28347" x2="93871" y2="44435"/>
                        <a14:foregroundMark x1="79447" y1="36492" x2="82212" y2="33710"/>
                        <a14:foregroundMark x1="82326" y1="33871" x2="79989" y2="42218"/>
                        <a14:foregroundMark x1="36659" y1="50927" x2="46152" y2="50242"/>
                        <a14:foregroundMark x1="46152" y1="50242" x2="53022" y2="51290"/>
                        <a14:foregroundMark x1="69641" y1="94435" x2="71608" y2="94073"/>
                        <a14:foregroundMark x1="43843" y1="93347" x2="59949" y2="96129"/>
                        <a14:foregroundMark x1="2737" y1="89435" x2="10063" y2="86855"/>
                        <a14:foregroundMark x1="10063" y1="86855" x2="10063" y2="86855"/>
                        <a14:foregroundMark x1="36374" y1="35202" x2="37030" y2="43508"/>
                        <a14:foregroundMark x1="25513" y1="41129" x2="25770" y2="42419"/>
                        <a14:foregroundMark x1="76311" y1="39274" x2="75656" y2="41653"/>
                      </a14:backgroundRemoval>
                    </a14:imgEffect>
                  </a14:imgLayer>
                </a14:imgProps>
              </a:ext>
              <a:ext uri="{28A0092B-C50C-407E-A947-70E740481C1C}">
                <a14:useLocalDpi xmlns:a14="http://schemas.microsoft.com/office/drawing/2010/main" val="0"/>
              </a:ext>
            </a:extLst>
          </a:blip>
          <a:stretch>
            <a:fillRect/>
          </a:stretch>
        </p:blipFill>
        <p:spPr>
          <a:xfrm>
            <a:off x="0" y="6263096"/>
            <a:ext cx="841502" cy="594904"/>
          </a:xfrm>
          <a:prstGeom prst="rect">
            <a:avLst/>
          </a:prstGeom>
        </p:spPr>
      </p:pic>
    </p:spTree>
    <p:extLst>
      <p:ext uri="{BB962C8B-B14F-4D97-AF65-F5344CB8AC3E}">
        <p14:creationId xmlns:p14="http://schemas.microsoft.com/office/powerpoint/2010/main" val="4235474325"/>
      </p:ext>
    </p:extLst>
  </p:cSld>
  <p:clrMapOvr>
    <a:masterClrMapping/>
  </p:clrMapOvr>
</p:sld>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20170</TotalTime>
  <Words>879</Words>
  <Application>Microsoft Office PowerPoint</Application>
  <PresentationFormat>全屏显示(4:3)</PresentationFormat>
  <Paragraphs>127</Paragraphs>
  <Slides>23</Slides>
  <Notes>23</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23</vt:i4>
      </vt:variant>
    </vt:vector>
  </HeadingPairs>
  <TitlesOfParts>
    <vt:vector size="34" baseType="lpstr">
      <vt:lpstr>等线</vt:lpstr>
      <vt:lpstr>华文楷体</vt:lpstr>
      <vt:lpstr>华文隶书</vt:lpstr>
      <vt:lpstr>宋体</vt:lpstr>
      <vt:lpstr>微软雅黑</vt:lpstr>
      <vt:lpstr>Arial</vt:lpstr>
      <vt:lpstr>Calibri</vt:lpstr>
      <vt:lpstr>Calibri Light</vt:lpstr>
      <vt:lpstr>Times New Roman</vt:lpstr>
      <vt:lpstr>Wingdings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面向FPGA的高吞吐ECC设计实现</dc:title>
  <dc:creator>X Z</dc:creator>
  <cp:lastModifiedBy>星 依</cp:lastModifiedBy>
  <cp:revision>1537</cp:revision>
  <dcterms:created xsi:type="dcterms:W3CDTF">2021-12-08T07:59:57Z</dcterms:created>
  <dcterms:modified xsi:type="dcterms:W3CDTF">2024-06-23T13:16:45Z</dcterms:modified>
</cp:coreProperties>
</file>

<file path=docProps/thumbnail.jpeg>
</file>